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handoutMasterIdLst>
    <p:handoutMasterId r:id="rId62"/>
  </p:handoutMasterIdLst>
  <p:sldIdLst>
    <p:sldId id="312" r:id="rId2"/>
    <p:sldId id="313" r:id="rId3"/>
    <p:sldId id="260" r:id="rId4"/>
    <p:sldId id="261" r:id="rId5"/>
    <p:sldId id="262" r:id="rId6"/>
    <p:sldId id="263" r:id="rId7"/>
    <p:sldId id="264" r:id="rId8"/>
    <p:sldId id="267" r:id="rId9"/>
    <p:sldId id="331" r:id="rId10"/>
    <p:sldId id="258" r:id="rId11"/>
    <p:sldId id="328" r:id="rId12"/>
    <p:sldId id="268" r:id="rId13"/>
    <p:sldId id="269" r:id="rId14"/>
    <p:sldId id="319" r:id="rId15"/>
    <p:sldId id="327" r:id="rId16"/>
    <p:sldId id="320" r:id="rId17"/>
    <p:sldId id="323" r:id="rId18"/>
    <p:sldId id="317" r:id="rId19"/>
    <p:sldId id="329" r:id="rId20"/>
    <p:sldId id="332" r:id="rId21"/>
    <p:sldId id="335" r:id="rId22"/>
    <p:sldId id="275"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277" r:id="rId53"/>
    <p:sldId id="321" r:id="rId54"/>
    <p:sldId id="322" r:id="rId55"/>
    <p:sldId id="324" r:id="rId56"/>
    <p:sldId id="325" r:id="rId57"/>
    <p:sldId id="326" r:id="rId58"/>
    <p:sldId id="334" r:id="rId59"/>
    <p:sldId id="333"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NBD\zaidi%20sr\presentations\Peshawar%20University%2017.02.2012\fuel%20in%20transport%20secto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view3D>
      <c:rotX val="30"/>
      <c:perspective val="30"/>
    </c:view3D>
    <c:plotArea>
      <c:layout/>
      <c:pie3DChart>
        <c:varyColors val="1"/>
        <c:ser>
          <c:idx val="0"/>
          <c:order val="0"/>
          <c:dLbls>
            <c:dLbl>
              <c:idx val="0"/>
              <c:layout>
                <c:manualLayout>
                  <c:x val="-5.1536636045494542E-2"/>
                  <c:y val="-9.3602362204724954E-2"/>
                </c:manualLayout>
              </c:layout>
              <c:showVal val="1"/>
            </c:dLbl>
            <c:dLbl>
              <c:idx val="1"/>
              <c:layout>
                <c:manualLayout>
                  <c:x val="2.4619969378827652E-2"/>
                  <c:y val="6.1645523476232048E-2"/>
                </c:manualLayout>
              </c:layout>
              <c:showVal val="1"/>
            </c:dLbl>
            <c:dLbl>
              <c:idx val="2"/>
              <c:layout>
                <c:manualLayout>
                  <c:x val="1.790354330708671E-3"/>
                  <c:y val="1.1436278798483581E-2"/>
                </c:manualLayout>
              </c:layout>
              <c:showVal val="1"/>
            </c:dLbl>
            <c:dLbl>
              <c:idx val="3"/>
              <c:layout>
                <c:manualLayout>
                  <c:x val="-1.1699912510936132E-2"/>
                  <c:y val="-9.0551181102362599E-2"/>
                </c:manualLayout>
              </c:layout>
              <c:showVal val="1"/>
            </c:dLbl>
            <c:dLbl>
              <c:idx val="4"/>
              <c:layout>
                <c:manualLayout>
                  <c:x val="8.4167869641295329E-2"/>
                  <c:y val="-0.10597659667541559"/>
                </c:manualLayout>
              </c:layout>
              <c:showVal val="1"/>
            </c:dLbl>
            <c:showVal val="1"/>
            <c:showLeaderLines val="1"/>
          </c:dLbls>
          <c:cat>
            <c:strRef>
              <c:f>Sheet1!$A$1:$A$5</c:f>
              <c:strCache>
                <c:ptCount val="5"/>
                <c:pt idx="0">
                  <c:v>OIL</c:v>
                </c:pt>
                <c:pt idx="1">
                  <c:v>LPG</c:v>
                </c:pt>
                <c:pt idx="2">
                  <c:v>GAS </c:v>
                </c:pt>
                <c:pt idx="3">
                  <c:v>COAL</c:v>
                </c:pt>
                <c:pt idx="4">
                  <c:v>HYDRO,NUCLEAR&amp;IMPORTED ELECTRICITY</c:v>
                </c:pt>
              </c:strCache>
            </c:strRef>
          </c:cat>
          <c:val>
            <c:numRef>
              <c:f>Sheet1!$B$1:$B$5</c:f>
              <c:numCache>
                <c:formatCode>0.00%</c:formatCode>
                <c:ptCount val="5"/>
                <c:pt idx="0">
                  <c:v>0.31400000000000078</c:v>
                </c:pt>
                <c:pt idx="1">
                  <c:v>6.0000000000000175E-3</c:v>
                </c:pt>
                <c:pt idx="2">
                  <c:v>0.48800000000000032</c:v>
                </c:pt>
                <c:pt idx="3">
                  <c:v>7.3000000000000134E-2</c:v>
                </c:pt>
                <c:pt idx="4">
                  <c:v>0.11799999999999999</c:v>
                </c:pt>
              </c:numCache>
            </c:numRef>
          </c:val>
        </c:ser>
      </c:pie3DChart>
    </c:plotArea>
    <c:legend>
      <c:legendPos val="r"/>
      <c:layout/>
    </c:legend>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plotArea>
      <c:layout/>
      <c:pieChart>
        <c:varyColors val="1"/>
        <c:ser>
          <c:idx val="0"/>
          <c:order val="0"/>
          <c:tx>
            <c:strRef>
              <c:f>Sheet2!$B$2</c:f>
              <c:strCache>
                <c:ptCount val="1"/>
                <c:pt idx="0">
                  <c:v>Consumption</c:v>
                </c:pt>
              </c:strCache>
            </c:strRef>
          </c:tx>
          <c:dLbls>
            <c:dLbl>
              <c:idx val="3"/>
              <c:layout/>
              <c:tx>
                <c:rich>
                  <a:bodyPr/>
                  <a:lstStyle/>
                  <a:p>
                    <a:r>
                      <a:rPr lang="en-US"/>
                      <a:t>0.2%</a:t>
                    </a:r>
                  </a:p>
                </c:rich>
              </c:tx>
              <c:showPercent val="1"/>
            </c:dLbl>
            <c:showPercent val="1"/>
            <c:showLeaderLines val="1"/>
          </c:dLbls>
          <c:cat>
            <c:strRef>
              <c:f>Sheet2!$A$3:$A$6</c:f>
              <c:strCache>
                <c:ptCount val="4"/>
                <c:pt idx="0">
                  <c:v>Aviation Fuel</c:v>
                </c:pt>
                <c:pt idx="1">
                  <c:v>Motor Spirit </c:v>
                </c:pt>
                <c:pt idx="2">
                  <c:v>HSD</c:v>
                </c:pt>
                <c:pt idx="3">
                  <c:v>Others</c:v>
                </c:pt>
              </c:strCache>
            </c:strRef>
          </c:cat>
          <c:val>
            <c:numRef>
              <c:f>Sheet2!$B$3:$B$6</c:f>
              <c:numCache>
                <c:formatCode>General</c:formatCode>
                <c:ptCount val="4"/>
                <c:pt idx="0">
                  <c:v>479729</c:v>
                </c:pt>
                <c:pt idx="1">
                  <c:v>1892667</c:v>
                </c:pt>
                <c:pt idx="2">
                  <c:v>6470029</c:v>
                </c:pt>
                <c:pt idx="3">
                  <c:v>18455</c:v>
                </c:pt>
              </c:numCache>
            </c:numRef>
          </c:val>
        </c:ser>
        <c:ser>
          <c:idx val="1"/>
          <c:order val="1"/>
          <c:tx>
            <c:strRef>
              <c:f>Sheet2!$C$2</c:f>
              <c:strCache>
                <c:ptCount val="1"/>
                <c:pt idx="0">
                  <c:v>%</c:v>
                </c:pt>
              </c:strCache>
            </c:strRef>
          </c:tx>
          <c:cat>
            <c:strRef>
              <c:f>Sheet2!$A$3:$A$6</c:f>
              <c:strCache>
                <c:ptCount val="4"/>
                <c:pt idx="0">
                  <c:v>Aviation Fuel</c:v>
                </c:pt>
                <c:pt idx="1">
                  <c:v>Motor Spirit </c:v>
                </c:pt>
                <c:pt idx="2">
                  <c:v>HSD</c:v>
                </c:pt>
                <c:pt idx="3">
                  <c:v>Others</c:v>
                </c:pt>
              </c:strCache>
            </c:strRef>
          </c:cat>
          <c:val>
            <c:numRef>
              <c:f>Sheet2!$C$3:$C$6</c:f>
              <c:numCache>
                <c:formatCode>0.00</c:formatCode>
                <c:ptCount val="4"/>
                <c:pt idx="0">
                  <c:v>5.1373854291481456</c:v>
                </c:pt>
                <c:pt idx="1">
                  <c:v>20.268442950143772</c:v>
                </c:pt>
                <c:pt idx="2">
                  <c:v>69.287103157753549</c:v>
                </c:pt>
                <c:pt idx="3">
                  <c:v>0.19763334735846524</c:v>
                </c:pt>
              </c:numCache>
            </c:numRef>
          </c:val>
        </c:ser>
        <c:firstSliceAng val="0"/>
      </c:pieChart>
    </c:plotArea>
    <c:legend>
      <c:legendPos val="r"/>
      <c:layout/>
    </c:legend>
    <c:plotVisOnly val="1"/>
  </c:chart>
  <c:txPr>
    <a:bodyPr/>
    <a:lstStyle/>
    <a:p>
      <a:pPr>
        <a:defRPr sz="1800"/>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0.68519</cdr:x>
      <cdr:y>2.01898E-7</cdr:y>
    </cdr:from>
    <cdr:to>
      <cdr:x>0.99074</cdr:x>
      <cdr:y>0.09231</cdr:y>
    </cdr:to>
    <cdr:sp macro="" textlink="">
      <cdr:nvSpPr>
        <cdr:cNvPr id="2" name="TextBox 1"/>
        <cdr:cNvSpPr txBox="1"/>
      </cdr:nvSpPr>
      <cdr:spPr>
        <a:xfrm xmlns:a="http://schemas.openxmlformats.org/drawingml/2006/main">
          <a:off x="5638800" y="1"/>
          <a:ext cx="2514554" cy="4572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2000" b="1" dirty="0" smtClean="0"/>
            <a:t>63.1 MILLION TOE</a:t>
          </a:r>
          <a:endParaRPr lang="en-US" sz="20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F08CF0-36AE-447C-9891-BF2F9173B4D2}" type="datetimeFigureOut">
              <a:rPr lang="en-US" smtClean="0"/>
              <a:pPr/>
              <a:t>23/02/2012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DAEA34-4FE5-43D5-86F5-5D9B0E0D02F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4CCA3-BB6B-4EBB-86B3-21796E0C33FD}" type="datetimeFigureOut">
              <a:rPr lang="en-US" smtClean="0"/>
              <a:pPr/>
              <a:t>23/02/2012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DB3DD-44C9-49D5-9911-AC57BB7959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D0049F-2091-49EC-B71E-817EB5C9D0D8}"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7899EA-187B-4F5F-A594-2AAF0CAB98B3}" type="slidenum">
              <a:rPr lang="en-US" smtClean="0"/>
              <a:pPr fontAlgn="base">
                <a:spcBef>
                  <a:spcPct val="0"/>
                </a:spcBef>
                <a:spcAft>
                  <a:spcPct val="0"/>
                </a:spcAft>
                <a:defRPr/>
              </a:pPr>
              <a:t>35</a:t>
            </a:fld>
            <a:endParaRPr lang="en-US" smtClean="0"/>
          </a:p>
        </p:txBody>
      </p:sp>
      <p:sp>
        <p:nvSpPr>
          <p:cNvPr id="71683"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p:spPr>
      </p:sp>
      <p:sp>
        <p:nvSpPr>
          <p:cNvPr id="71684" name="Rectangle 3"/>
          <p:cNvSpPr>
            <a:spLocks noGrp="1" noChangeArrowheads="1"/>
          </p:cNvSpPr>
          <p:nvPr>
            <p:ph type="body" idx="1"/>
          </p:nvPr>
        </p:nvSpPr>
        <p:spPr bwMode="auto">
          <a:xfrm>
            <a:off x="684213" y="4343400"/>
            <a:ext cx="5489575" cy="4117975"/>
          </a:xfrm>
          <a:noFill/>
        </p:spPr>
        <p:txBody>
          <a:bodyPr wrap="square" lIns="90551" tIns="45274" rIns="90551" bIns="45274" numCol="1" anchor="t" anchorCtr="0" compatLnSpc="1">
            <a:prstTxWarp prst="textNoShape">
              <a:avLst/>
            </a:prstTxWarp>
          </a:bodyPr>
          <a:lstStyle/>
          <a:p>
            <a:pPr eaLnBrk="1" hangingPunct="1">
              <a:spcBef>
                <a:spcPct val="0"/>
              </a:spcBef>
            </a:pPr>
            <a:r>
              <a:rPr lang="en-US" sz="1800" smtClean="0"/>
              <a:t>This was the condition of the unutilized land on which we have developed our model farm.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B956AC-43EB-4672-A9C5-E7DADA052E21}" type="slidenum">
              <a:rPr lang="en-US" smtClean="0"/>
              <a:pPr fontAlgn="base">
                <a:spcBef>
                  <a:spcPct val="0"/>
                </a:spcBef>
                <a:spcAft>
                  <a:spcPct val="0"/>
                </a:spcAft>
                <a:defRPr/>
              </a:pPr>
              <a:t>36</a:t>
            </a:fld>
            <a:endParaRPr lang="en-US" smtClean="0"/>
          </a:p>
        </p:txBody>
      </p:sp>
      <p:sp>
        <p:nvSpPr>
          <p:cNvPr id="72707"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p:spPr>
      </p:sp>
      <p:sp>
        <p:nvSpPr>
          <p:cNvPr id="72708" name="Rectangle 3"/>
          <p:cNvSpPr>
            <a:spLocks noGrp="1" noChangeArrowheads="1"/>
          </p:cNvSpPr>
          <p:nvPr>
            <p:ph type="body" idx="1"/>
          </p:nvPr>
        </p:nvSpPr>
        <p:spPr bwMode="auto">
          <a:xfrm>
            <a:off x="684213" y="4343400"/>
            <a:ext cx="5489575" cy="4117975"/>
          </a:xfrm>
          <a:noFill/>
        </p:spPr>
        <p:txBody>
          <a:bodyPr wrap="square" lIns="90551" tIns="45274" rIns="90551" bIns="45274" numCol="1" anchor="t" anchorCtr="0" compatLnSpc="1">
            <a:prstTxWarp prst="textNoShape">
              <a:avLst/>
            </a:prstTxWarp>
          </a:bodyPr>
          <a:lstStyle/>
          <a:p>
            <a:pPr eaLnBrk="1" hangingPunct="1">
              <a:spcBef>
                <a:spcPct val="0"/>
              </a:spcBef>
            </a:pPr>
            <a:r>
              <a:rPr lang="en-US" sz="1800" smtClean="0"/>
              <a:t>Extensive land development activity was carried out to remove wild growth and level out the available land.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550A80-E621-45FD-94F4-3AEC480D5D8B}" type="slidenum">
              <a:rPr lang="en-US" smtClean="0"/>
              <a:pPr fontAlgn="base">
                <a:spcBef>
                  <a:spcPct val="0"/>
                </a:spcBef>
                <a:spcAft>
                  <a:spcPct val="0"/>
                </a:spcAft>
                <a:defRPr/>
              </a:pPr>
              <a:t>37</a:t>
            </a:fld>
            <a:endParaRPr lang="en-US" smtClean="0"/>
          </a:p>
        </p:txBody>
      </p:sp>
      <p:sp>
        <p:nvSpPr>
          <p:cNvPr id="73731"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p:spPr>
      </p:sp>
      <p:sp>
        <p:nvSpPr>
          <p:cNvPr id="73732" name="Rectangle 3"/>
          <p:cNvSpPr>
            <a:spLocks noGrp="1" noChangeArrowheads="1"/>
          </p:cNvSpPr>
          <p:nvPr>
            <p:ph type="body" idx="1"/>
          </p:nvPr>
        </p:nvSpPr>
        <p:spPr bwMode="auto">
          <a:xfrm>
            <a:off x="684213" y="4343400"/>
            <a:ext cx="5489575" cy="4117975"/>
          </a:xfrm>
          <a:noFill/>
        </p:spPr>
        <p:txBody>
          <a:bodyPr wrap="square" lIns="90551" tIns="45274" rIns="90551" bIns="45274" numCol="1" anchor="t" anchorCtr="0" compatLnSpc="1">
            <a:prstTxWarp prst="textNoShape">
              <a:avLst/>
            </a:prstTxWarp>
          </a:bodyPr>
          <a:lstStyle/>
          <a:p>
            <a:pPr eaLnBrk="1" hangingPunct="1">
              <a:spcBef>
                <a:spcPct val="0"/>
              </a:spcBef>
            </a:pPr>
            <a:r>
              <a:rPr lang="en-US" sz="1800" smtClean="0"/>
              <a:t>The area has been divided into zones to facilitate research in respect of seed variety and type of irrigation method.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7F87A5-C804-4903-BE49-1A94F5C82F60}" type="slidenum">
              <a:rPr lang="en-US" smtClean="0"/>
              <a:pPr fontAlgn="base">
                <a:spcBef>
                  <a:spcPct val="0"/>
                </a:spcBef>
                <a:spcAft>
                  <a:spcPct val="0"/>
                </a:spcAft>
                <a:defRPr/>
              </a:pPr>
              <a:t>38</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C047F3-5550-4C1B-BD5E-B2732D10E37A}" type="slidenum">
              <a:rPr lang="en-US" smtClean="0"/>
              <a:pPr fontAlgn="base">
                <a:spcBef>
                  <a:spcPct val="0"/>
                </a:spcBef>
                <a:spcAft>
                  <a:spcPct val="0"/>
                </a:spcAft>
                <a:defRPr/>
              </a:pPr>
              <a:t>39</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C1D3B4-E646-4EE7-B9BC-68D3CCF8D9A7}" type="slidenum">
              <a:rPr lang="en-US" smtClean="0"/>
              <a:pPr fontAlgn="base">
                <a:spcBef>
                  <a:spcPct val="0"/>
                </a:spcBef>
                <a:spcAft>
                  <a:spcPct val="0"/>
                </a:spcAft>
                <a:defRPr/>
              </a:pPr>
              <a:t>40</a:t>
            </a:fld>
            <a:endParaRPr lang="en-US" smtClean="0"/>
          </a:p>
        </p:txBody>
      </p:sp>
      <p:sp>
        <p:nvSpPr>
          <p:cNvPr id="76803"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p:spPr>
      </p:sp>
      <p:sp>
        <p:nvSpPr>
          <p:cNvPr id="76804" name="Rectangle 3"/>
          <p:cNvSpPr>
            <a:spLocks noGrp="1" noChangeArrowheads="1"/>
          </p:cNvSpPr>
          <p:nvPr>
            <p:ph type="body" idx="1"/>
          </p:nvPr>
        </p:nvSpPr>
        <p:spPr bwMode="auto">
          <a:xfrm>
            <a:off x="684213" y="4343400"/>
            <a:ext cx="5489575" cy="4117975"/>
          </a:xfrm>
          <a:noFill/>
        </p:spPr>
        <p:txBody>
          <a:bodyPr wrap="square" lIns="90551" tIns="45274" rIns="90551" bIns="45274" numCol="1" anchor="t" anchorCtr="0" compatLnSpc="1">
            <a:prstTxWarp prst="textNoShape">
              <a:avLst/>
            </a:prstTxWarp>
          </a:bodyPr>
          <a:lstStyle/>
          <a:p>
            <a:pPr eaLnBrk="1" hangingPunct="1">
              <a:spcBef>
                <a:spcPct val="0"/>
              </a:spcBef>
            </a:pPr>
            <a:r>
              <a:rPr lang="en-US" sz="1800" smtClean="0"/>
              <a:t>The  Jatropha plantation was started initially from 5 Acres and then gradually increased to about 22 acres at PMY.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6D2CBA-8019-4003-8F34-42BFA90B7022}" type="slidenum">
              <a:rPr lang="en-US" smtClean="0"/>
              <a:pPr fontAlgn="base">
                <a:spcBef>
                  <a:spcPct val="0"/>
                </a:spcBef>
                <a:spcAft>
                  <a:spcPct val="0"/>
                </a:spcAft>
                <a:defRPr/>
              </a:pPr>
              <a:t>43</a:t>
            </a:fld>
            <a:endParaRPr lang="en-US" smtClean="0"/>
          </a:p>
        </p:txBody>
      </p:sp>
      <p:sp>
        <p:nvSpPr>
          <p:cNvPr id="77827"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0551" tIns="45274" rIns="90551" bIns="45274" anchor="b"/>
          <a:lstStyle/>
          <a:p>
            <a:pPr algn="r" defTabSz="901700"/>
            <a:fld id="{ABD21ECB-6E96-44D5-9CBA-76206534DA84}" type="slidenum">
              <a:rPr lang="en-US" sz="1300">
                <a:latin typeface="Calibri" pitchFamily="34" charset="0"/>
              </a:rPr>
              <a:pPr algn="r" defTabSz="901700"/>
              <a:t>43</a:t>
            </a:fld>
            <a:endParaRPr lang="en-US" sz="1300">
              <a:latin typeface="Calibri" pitchFamily="34" charset="0"/>
            </a:endParaRPr>
          </a:p>
        </p:txBody>
      </p:sp>
      <p:sp>
        <p:nvSpPr>
          <p:cNvPr id="77828" name="Rectangle 2"/>
          <p:cNvSpPr>
            <a:spLocks noGrp="1" noRot="1" noChangeAspect="1" noChangeArrowheads="1" noTextEdit="1"/>
          </p:cNvSpPr>
          <p:nvPr>
            <p:ph type="sldImg"/>
          </p:nvPr>
        </p:nvSpPr>
        <p:spPr bwMode="auto">
          <a:xfrm>
            <a:off x="1158875" y="696913"/>
            <a:ext cx="4540250" cy="3406775"/>
          </a:xfrm>
          <a:noFill/>
          <a:ln>
            <a:solidFill>
              <a:srgbClr val="000000"/>
            </a:solidFill>
            <a:miter lim="800000"/>
            <a:headEnd/>
            <a:tailEnd/>
          </a:ln>
        </p:spPr>
      </p:sp>
      <p:sp>
        <p:nvSpPr>
          <p:cNvPr id="77829" name="Rectangle 3"/>
          <p:cNvSpPr>
            <a:spLocks noGrp="1" noChangeArrowheads="1"/>
          </p:cNvSpPr>
          <p:nvPr>
            <p:ph type="body" idx="1"/>
          </p:nvPr>
        </p:nvSpPr>
        <p:spPr bwMode="auto">
          <a:xfrm>
            <a:off x="912813" y="4335463"/>
            <a:ext cx="5032375" cy="4105275"/>
          </a:xfrm>
          <a:noFill/>
        </p:spPr>
        <p:txBody>
          <a:bodyPr wrap="square" lIns="90551" tIns="45274" rIns="90551" bIns="45274"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72B050-2B46-48DB-B090-B0F84987C74A}" type="slidenum">
              <a:rPr lang="en-US" smtClean="0"/>
              <a:pPr fontAlgn="base">
                <a:spcBef>
                  <a:spcPct val="0"/>
                </a:spcBef>
                <a:spcAft>
                  <a:spcPct val="0"/>
                </a:spcAft>
                <a:defRPr/>
              </a:pPr>
              <a:t>44</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40701B-7F01-4AEA-AAED-39759F5DF4A5}" type="slidenum">
              <a:rPr lang="en-US" smtClean="0"/>
              <a:pPr fontAlgn="base">
                <a:spcBef>
                  <a:spcPct val="0"/>
                </a:spcBef>
                <a:spcAft>
                  <a:spcPct val="0"/>
                </a:spcAft>
                <a:defRPr/>
              </a:pPr>
              <a:t>45</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8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800" dirty="0" smtClean="0"/>
              <a:t>This is the setup of </a:t>
            </a:r>
            <a:r>
              <a:rPr lang="en-US" sz="1800" dirty="0" err="1" smtClean="0"/>
              <a:t>Transesterification</a:t>
            </a:r>
            <a:r>
              <a:rPr lang="en-US" sz="1800" dirty="0" smtClean="0"/>
              <a:t> plant acquired through the courtesy of AEDB and installed at our </a:t>
            </a:r>
            <a:r>
              <a:rPr lang="en-US" sz="1800" dirty="0" err="1" smtClean="0"/>
              <a:t>Kemari</a:t>
            </a:r>
            <a:r>
              <a:rPr lang="en-US" sz="1800" dirty="0" smtClean="0"/>
              <a:t> Installation. Through this plant we have so far produced about 1500 Liters of Bio Diesel for various tests and analysis.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latin typeface="Arial Black" pitchFamily="34" charset="0"/>
              </a:rPr>
              <a:t>World marketed energy consumption increases by 49 percent from 2007 to 2035</a:t>
            </a:r>
          </a:p>
          <a:p>
            <a:pPr eaLnBrk="1" hangingPunct="1">
              <a:spcBef>
                <a:spcPct val="0"/>
              </a:spcBef>
            </a:pPr>
            <a:r>
              <a:rPr lang="en-US" i="1" dirty="0" smtClean="0">
                <a:latin typeface="Arial Black" pitchFamily="34" charset="0"/>
              </a:rPr>
              <a:t>Total energy demand in non-OECD countries increases by 84 percent, compared with an increase of 14 percent in OECD countries.</a:t>
            </a:r>
          </a:p>
          <a:p>
            <a:pPr eaLnBrk="1" hangingPunct="1">
              <a:spcBef>
                <a:spcPct val="0"/>
              </a:spcBef>
            </a:pPr>
            <a:r>
              <a:rPr lang="en-US" dirty="0" smtClean="0"/>
              <a:t>Energy demand varies across regions and countries of the world, based on levels and mixes of economic activity and technological development, among other factors. Non-OECD economies account for about 95 percent of the world increase in industrial sector energy consumption. Rapid economic growth is projected for non-OECD countries, accompanied by rapid growth in their combined total energy consumption.</a:t>
            </a:r>
            <a:endParaRPr lang="en-US" dirty="0" smtClean="0">
              <a:latin typeface="Arial Black" pitchFamily="34" charset="0"/>
            </a:endParaRPr>
          </a:p>
          <a:p>
            <a:pPr eaLnBrk="1" hangingPunct="1">
              <a:spcBef>
                <a:spcPct val="0"/>
              </a:spcBef>
            </a:pPr>
            <a:endParaRPr lang="en-US" dirty="0" smtClean="0">
              <a:latin typeface="Arial Black"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1F7FB6-2CD7-4C25-88EE-D479702B94D9}" type="slidenum">
              <a:rPr lang="en-US" smtClean="0"/>
              <a:pPr fontAlgn="base">
                <a:spcBef>
                  <a:spcPct val="0"/>
                </a:spcBef>
                <a:spcAft>
                  <a:spcPct val="0"/>
                </a:spcAft>
                <a:defRPr/>
              </a:pPr>
              <a:t>48</a:t>
            </a:fld>
            <a:endParaRPr lang="en-US" smtClean="0"/>
          </a:p>
        </p:txBody>
      </p:sp>
      <p:sp>
        <p:nvSpPr>
          <p:cNvPr id="81923" name="Rectangle 2"/>
          <p:cNvSpPr>
            <a:spLocks noGrp="1" noRot="1" noChangeAspect="1" noChangeArrowheads="1" noTextEdit="1"/>
          </p:cNvSpPr>
          <p:nvPr>
            <p:ph type="sldImg"/>
          </p:nvPr>
        </p:nvSpPr>
        <p:spPr bwMode="auto">
          <a:xfrm>
            <a:off x="1158875" y="696913"/>
            <a:ext cx="4540250" cy="3406775"/>
          </a:xfrm>
          <a:noFill/>
          <a:ln>
            <a:solidFill>
              <a:srgbClr val="000000"/>
            </a:solidFill>
            <a:miter lim="800000"/>
            <a:headEnd/>
            <a:tailEnd/>
          </a:ln>
        </p:spPr>
      </p:sp>
      <p:sp>
        <p:nvSpPr>
          <p:cNvPr id="81924" name="Rectangle 3"/>
          <p:cNvSpPr>
            <a:spLocks noGrp="1" noChangeArrowheads="1"/>
          </p:cNvSpPr>
          <p:nvPr>
            <p:ph type="body" idx="1"/>
          </p:nvPr>
        </p:nvSpPr>
        <p:spPr bwMode="auto">
          <a:xfrm>
            <a:off x="912813" y="4335463"/>
            <a:ext cx="5032375" cy="4105275"/>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B502B4-6D27-49E9-8B37-5ECB6C5EE555}" type="slidenum">
              <a:rPr lang="en-US" smtClean="0"/>
              <a:pPr fontAlgn="base">
                <a:spcBef>
                  <a:spcPct val="0"/>
                </a:spcBef>
                <a:spcAft>
                  <a:spcPct val="0"/>
                </a:spcAft>
                <a:defRPr/>
              </a:pPr>
              <a:t>49</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E13001-FBAB-4A93-A7FC-BF429F918D41}" type="slidenum">
              <a:rPr lang="en-US" smtClean="0"/>
              <a:pPr fontAlgn="base">
                <a:spcBef>
                  <a:spcPct val="0"/>
                </a:spcBef>
                <a:spcAft>
                  <a:spcPct val="0"/>
                </a:spcAft>
                <a:defRPr/>
              </a:pPr>
              <a:t>51</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2AFB396A-E1F2-476C-B96E-1AECF3EF2FB0}" type="slidenum">
              <a:rPr lang="en-US" smtClean="0"/>
              <a:pPr/>
              <a:t>53</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 slide projects increased world consumption of marketed energy from all fuel sources over the 2007-2035 projection period. </a:t>
            </a:r>
          </a:p>
          <a:p>
            <a:pPr eaLnBrk="1" hangingPunct="1">
              <a:spcBef>
                <a:spcPct val="0"/>
              </a:spcBef>
            </a:pPr>
            <a:r>
              <a:rPr lang="en-US" dirty="0" smtClean="0"/>
              <a:t> Fossil fuels are expected to continue supplying much of the energy used worldwide. Although liquid fuels remain the largest source of energy, the liquids share of world marketed energy consumption falls from 35 percent in 2007 to 30 percent in 2035, as projected high world oil prices lead many energy users to switch away from liquid fuels when feasible. </a:t>
            </a:r>
          </a:p>
          <a:p>
            <a:r>
              <a:rPr lang="en-US"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At present much of the energy requirement is fulfilled by fossil fuel (oil). This is the situation of world oil reserves by region. Pakistan lies in the region having only 3% of the total world’s oil reserves.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Oil Peak according to a recent prognosis of the Association for the Study of Peak Oil. Note that the US, Russian and European oil supplies have 'peaked' already years ago. After 2008, the global crisis kicks in. </a:t>
            </a:r>
          </a:p>
          <a:p>
            <a:r>
              <a:rPr lang="en-US" dirty="0" smtClean="0"/>
              <a:t>The real problem, of course, is that our society is addicted to cheap, abundant oil. Our cars, airplanes and ships run on oil. Our electricity is generated in oil-fueled power plants. The stuff you buy in the stores is brought there by trucks that run on oil. In the end, literally everything is to some degree ‘made’ of oil!</a:t>
            </a:r>
          </a:p>
          <a:p>
            <a:r>
              <a:rPr lang="en-US" dirty="0" smtClean="0"/>
              <a:t>So when oil gets expensive, so does our world. Even seemingly innocent things like socks, drinking water and bread will become very expensive. Factories and businesses will go bankrupt. Unemployment will explode, pushing up the state deficit and deepening the crisis even more. Banks will shut down, thereby killing the savings of their clients. In the end, the Oil Peak will send massive shockwaves through the world’s economies. </a:t>
            </a:r>
          </a:p>
          <a:p>
            <a:endParaRPr lang="en-US" dirty="0" smtClean="0"/>
          </a:p>
          <a:p>
            <a:r>
              <a:rPr lang="en-US" dirty="0" smtClean="0"/>
              <a:t>Now</a:t>
            </a:r>
            <a:r>
              <a:rPr lang="en-US" baseline="0" dirty="0" smtClean="0"/>
              <a:t> take a look at different scenarios:</a:t>
            </a:r>
          </a:p>
          <a:p>
            <a:pPr>
              <a:buFont typeface="Arial" pitchFamily="34" charset="0"/>
              <a:buChar char="•"/>
            </a:pPr>
            <a:r>
              <a:rPr lang="en-US" baseline="0" dirty="0" smtClean="0"/>
              <a:t>What if demand of oil remains same &amp; supply decreases?</a:t>
            </a:r>
          </a:p>
          <a:p>
            <a:pPr>
              <a:buFont typeface="Arial" pitchFamily="34" charset="0"/>
              <a:buChar char="•"/>
            </a:pPr>
            <a:r>
              <a:rPr lang="en-US" baseline="0" dirty="0" smtClean="0"/>
              <a:t>What if supply remains same &amp; demand increases?</a:t>
            </a:r>
          </a:p>
          <a:p>
            <a:pPr>
              <a:buFont typeface="Arial" pitchFamily="34" charset="0"/>
              <a:buChar char="•"/>
            </a:pPr>
            <a:r>
              <a:rPr lang="en-US" baseline="0" dirty="0" smtClean="0"/>
              <a:t>When demand of oil is increased and its supply decreases?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5DB3DD-44C9-49D5-9911-AC57BB7959EF}"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Bioalcohols: Biologically produced alcohols; most common is Ethanol; Alcohol fuels are produced by fermentation of sugars derived from wheat, corn, sugar beats, sugar cane, molasses and any sugar or starch that alcoholic beverages can be made from (like potato and fruit waste, etc.). </a:t>
            </a:r>
          </a:p>
          <a:p>
            <a:pPr eaLnBrk="1" hangingPunct="1"/>
            <a:r>
              <a:rPr lang="en-US" smtClean="0"/>
              <a:t>Biodiesel: It is produced from oils or fats using transesterification and is a liquid similar in composition to fossil/mineral diesel. Chemically, it consists mostly of fatty acid methyl (or ethyl) esters (FAMEs). </a:t>
            </a:r>
          </a:p>
          <a:p>
            <a:pPr eaLnBrk="1" hangingPunct="1"/>
            <a:r>
              <a:rPr lang="en-US" smtClean="0"/>
              <a:t>Vegetable Oil: Used vegetable oil is increasingly being processed into biodiesel, or (more rarely) cleaned of water and particulates and used as a fuel.</a:t>
            </a:r>
          </a:p>
          <a:p>
            <a:pPr eaLnBrk="1" hangingPunct="1"/>
            <a:r>
              <a:rPr lang="en-US" smtClean="0"/>
              <a:t>Biogas: Biogas is methane produced by the process of anaerobic digestion of organic material by anaerobic organism.</a:t>
            </a:r>
          </a:p>
          <a:p>
            <a:pPr eaLnBrk="1" hangingPunct="1"/>
            <a:r>
              <a:rPr lang="en-US" smtClean="0"/>
              <a:t>Solid biofuel includes wood, saw dust, grass cuttings, agricultural waste, charcoal, dried manure etc.</a:t>
            </a:r>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DE6456-71E8-4972-99D1-D9818A62C966}" type="slidenum">
              <a:rPr lang="en-US" smtClean="0"/>
              <a:pPr fontAlgn="base">
                <a:spcBef>
                  <a:spcPct val="0"/>
                </a:spcBef>
                <a:spcAft>
                  <a:spcPct val="0"/>
                </a:spcAft>
                <a:defRPr/>
              </a:pPr>
              <a:t>21</a:t>
            </a:fld>
            <a:endParaRPr lang="en-US"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C4508F7-34D9-40AA-9D0B-64BEF50CE761}" type="slidenum">
              <a:rPr lang="en-US" smtClean="0"/>
              <a:pPr>
                <a:defRPr/>
              </a:pPr>
              <a:t>27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C5598C-879D-443E-9D88-B2DFED5BAF2D}" type="slidenum">
              <a:rPr lang="en-US" smtClean="0"/>
              <a:pPr fontAlgn="base">
                <a:spcBef>
                  <a:spcPct val="0"/>
                </a:spcBef>
                <a:spcAft>
                  <a:spcPct val="0"/>
                </a:spcAft>
                <a:defRPr/>
              </a:pPr>
              <a:t>34</a:t>
            </a:fld>
            <a:endParaRPr lang="en-US" smtClean="0"/>
          </a:p>
        </p:txBody>
      </p:sp>
      <p:sp>
        <p:nvSpPr>
          <p:cNvPr id="70659"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p:spPr>
      </p:sp>
      <p:sp>
        <p:nvSpPr>
          <p:cNvPr id="70660" name="Rectangle 3"/>
          <p:cNvSpPr>
            <a:spLocks noGrp="1" noChangeArrowheads="1"/>
          </p:cNvSpPr>
          <p:nvPr>
            <p:ph type="body" idx="1"/>
          </p:nvPr>
        </p:nvSpPr>
        <p:spPr bwMode="auto">
          <a:xfrm>
            <a:off x="684213" y="4343400"/>
            <a:ext cx="5489575" cy="4117975"/>
          </a:xfrm>
          <a:noFill/>
        </p:spPr>
        <p:txBody>
          <a:bodyPr wrap="square" lIns="90551" tIns="45274" rIns="90551" bIns="45274" numCol="1" anchor="t" anchorCtr="0" compatLnSpc="1">
            <a:prstTxWarp prst="textNoShape">
              <a:avLst/>
            </a:prstTxWarp>
          </a:bodyPr>
          <a:lstStyle/>
          <a:p>
            <a:pPr eaLnBrk="1" hangingPunct="1">
              <a:spcBef>
                <a:spcPct val="0"/>
              </a:spcBef>
            </a:pPr>
            <a:r>
              <a:rPr lang="en-US" sz="1800" smtClean="0"/>
              <a:t>This is the PSO Jatropha Nursery which was developed to produce saplings of Jatropha for plantation. Initially we used seeds imported from Thailand, China &amp; India. At present, we are using our own seeds for Jatropha multiplication.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500188"/>
            <a:ext cx="2133600" cy="365125"/>
          </a:xfrm>
          <a:prstGeom prst="rect">
            <a:avLst/>
          </a:prstGeom>
        </p:spPr>
        <p:txBody>
          <a:bodyPr/>
          <a:lstStyle>
            <a:lvl1pPr fontAlgn="auto">
              <a:spcBef>
                <a:spcPts val="0"/>
              </a:spcBef>
              <a:spcAft>
                <a:spcPts val="0"/>
              </a:spcAft>
              <a:defRPr sz="1200">
                <a:latin typeface="+mn-lt"/>
              </a:defRPr>
            </a:lvl1pPr>
          </a:lstStyle>
          <a:p>
            <a:pPr>
              <a:defRPr/>
            </a:pPr>
            <a:r>
              <a:rPr lang="en-US" smtClean="0"/>
              <a:t>February 17th, 2012</a:t>
            </a:r>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0" name="Text Box 36"/>
          <p:cNvSpPr txBox="1">
            <a:spLocks noChangeArrowheads="1"/>
          </p:cNvSpPr>
          <p:nvPr/>
        </p:nvSpPr>
        <p:spPr bwMode="auto">
          <a:xfrm>
            <a:off x="0" y="6548438"/>
            <a:ext cx="9144000" cy="280987"/>
          </a:xfrm>
          <a:prstGeom prst="rect">
            <a:avLst/>
          </a:prstGeom>
          <a:solidFill>
            <a:srgbClr val="FFFF00"/>
          </a:solidFill>
          <a:ln w="12700">
            <a:noFill/>
            <a:miter lim="800000"/>
            <a:headEnd/>
            <a:tailEnd/>
          </a:ln>
          <a:effectLst/>
        </p:spPr>
        <p:txBody>
          <a:bodyPr lIns="97181" tIns="48591" rIns="97181" bIns="48591">
            <a:spAutoFit/>
          </a:bodyPr>
          <a:lstStyle/>
          <a:p>
            <a:pPr marL="355600" indent="-355600" defTabSz="971550" eaLnBrk="0" hangingPunct="0"/>
            <a:r>
              <a:rPr lang="en-US" sz="1200" b="1" i="1">
                <a:solidFill>
                  <a:srgbClr val="004800"/>
                </a:solidFill>
                <a:latin typeface="Verdana" pitchFamily="34" charset="0"/>
              </a:rPr>
              <a:t>   Pakistan State Oil</a:t>
            </a:r>
            <a:r>
              <a:rPr lang="en-US" sz="1200" b="1">
                <a:solidFill>
                  <a:srgbClr val="004800"/>
                </a:solidFill>
                <a:latin typeface="Verdana" pitchFamily="34" charset="0"/>
              </a:rPr>
              <a:t>	                                  					</a:t>
            </a:r>
            <a:endParaRPr lang="en-US" sz="1200" b="1" i="1">
              <a:solidFill>
                <a:srgbClr val="004800"/>
              </a:solidFill>
              <a:latin typeface="Verdana" pitchFamily="34" charset="0"/>
            </a:endParaRPr>
          </a:p>
        </p:txBody>
      </p:sp>
      <p:grpSp>
        <p:nvGrpSpPr>
          <p:cNvPr id="2" name="Group 40"/>
          <p:cNvGrpSpPr>
            <a:grpSpLocks/>
          </p:cNvGrpSpPr>
          <p:nvPr/>
        </p:nvGrpSpPr>
        <p:grpSpPr bwMode="auto">
          <a:xfrm>
            <a:off x="0" y="801688"/>
            <a:ext cx="9144000" cy="174625"/>
            <a:chOff x="-12" y="741"/>
            <a:chExt cx="5772" cy="154"/>
          </a:xfrm>
        </p:grpSpPr>
        <p:sp>
          <p:nvSpPr>
            <p:cNvPr id="1065" name="Text Box 41"/>
            <p:cNvSpPr txBox="1">
              <a:spLocks noChangeArrowheads="1"/>
            </p:cNvSpPr>
            <p:nvPr userDrawn="1"/>
          </p:nvSpPr>
          <p:spPr bwMode="auto">
            <a:xfrm>
              <a:off x="0" y="741"/>
              <a:ext cx="5760" cy="154"/>
            </a:xfrm>
            <a:prstGeom prst="rect">
              <a:avLst/>
            </a:prstGeom>
            <a:solidFill>
              <a:srgbClr val="006600"/>
            </a:solidFill>
            <a:ln w="12700">
              <a:noFill/>
              <a:miter lim="800000"/>
              <a:headEnd/>
              <a:tailEnd/>
            </a:ln>
            <a:effectLst/>
          </p:spPr>
          <p:txBody>
            <a:bodyPr lIns="97181" tIns="48591" rIns="97181" bIns="48591">
              <a:spAutoFit/>
            </a:bodyPr>
            <a:lstStyle/>
            <a:p>
              <a:pPr marL="355600" indent="-355600" algn="ctr" defTabSz="971550" eaLnBrk="0" hangingPunct="0"/>
              <a:r>
                <a:rPr lang="en-US" sz="500">
                  <a:solidFill>
                    <a:srgbClr val="006600"/>
                  </a:solidFill>
                  <a:latin typeface="Verdana" pitchFamily="34" charset="0"/>
                </a:rPr>
                <a:t>B</a:t>
              </a:r>
            </a:p>
          </p:txBody>
        </p:sp>
        <p:sp>
          <p:nvSpPr>
            <p:cNvPr id="1066" name="Line 42"/>
            <p:cNvSpPr>
              <a:spLocks noChangeShapeType="1"/>
            </p:cNvSpPr>
            <p:nvPr userDrawn="1"/>
          </p:nvSpPr>
          <p:spPr bwMode="auto">
            <a:xfrm>
              <a:off x="-12" y="821"/>
              <a:ext cx="5760" cy="0"/>
            </a:xfrm>
            <a:prstGeom prst="line">
              <a:avLst/>
            </a:prstGeom>
            <a:noFill/>
            <a:ln w="28575">
              <a:solidFill>
                <a:srgbClr val="FFFF00"/>
              </a:solidFill>
              <a:round/>
              <a:headEnd/>
              <a:tailEnd/>
            </a:ln>
            <a:effectLst/>
          </p:spPr>
          <p:txBody>
            <a:bodyPr wrap="none" anchor="ctr"/>
            <a:lstStyle/>
            <a:p>
              <a:endParaRPr lang="en-US"/>
            </a:p>
          </p:txBody>
        </p:sp>
      </p:grpSp>
      <p:pic>
        <p:nvPicPr>
          <p:cNvPr id="1067" name="Picture 43"/>
          <p:cNvPicPr>
            <a:picLocks noChangeAspect="1" noChangeArrowheads="1"/>
          </p:cNvPicPr>
          <p:nvPr/>
        </p:nvPicPr>
        <p:blipFill>
          <a:blip r:embed="rId16" cstate="print"/>
          <a:srcRect/>
          <a:stretch>
            <a:fillRect/>
          </a:stretch>
        </p:blipFill>
        <p:spPr bwMode="auto">
          <a:xfrm>
            <a:off x="381000" y="476250"/>
            <a:ext cx="990600" cy="8191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hf sldNum="0" hdr="0" ft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slide" Target="slide19.xml"/><Relationship Id="rId2" Type="http://schemas.openxmlformats.org/officeDocument/2006/relationships/image" Target="../media/image17.jpeg"/><Relationship Id="rId1" Type="http://schemas.openxmlformats.org/officeDocument/2006/relationships/slideLayout" Target="../slideLayouts/slideLayout5.xml"/><Relationship Id="rId6" Type="http://schemas.openxmlformats.org/officeDocument/2006/relationships/slide" Target="slide53.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jpe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5.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5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57.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65.jpeg"/><Relationship Id="rId7" Type="http://schemas.openxmlformats.org/officeDocument/2006/relationships/image" Target="../media/image69.pn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5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alf Frame 14"/>
          <p:cNvSpPr/>
          <p:nvPr/>
        </p:nvSpPr>
        <p:spPr>
          <a:xfrm rot="10800000">
            <a:off x="5395913" y="1497013"/>
            <a:ext cx="3671887" cy="2879725"/>
          </a:xfrm>
          <a:prstGeom prst="halfFrame">
            <a:avLst>
              <a:gd name="adj1" fmla="val 2225"/>
              <a:gd name="adj2" fmla="val 2697"/>
            </a:avLst>
          </a:prstGeom>
          <a:gradFill>
            <a:gsLst>
              <a:gs pos="0">
                <a:schemeClr val="accent3">
                  <a:lumMod val="40000"/>
                  <a:lumOff val="60000"/>
                </a:schemeClr>
              </a:gs>
              <a:gs pos="50000">
                <a:schemeClr val="accent3">
                  <a:lumMod val="60000"/>
                  <a:lumOff val="40000"/>
                </a:schemeClr>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4" name="Rectangle 13"/>
          <p:cNvSpPr/>
          <p:nvPr/>
        </p:nvSpPr>
        <p:spPr>
          <a:xfrm>
            <a:off x="0" y="-152400"/>
            <a:ext cx="9144000" cy="1447800"/>
          </a:xfrm>
          <a:prstGeom prst="rect">
            <a:avLst/>
          </a:prstGeom>
          <a:gradFill flip="none" rotWithShape="1">
            <a:gsLst>
              <a:gs pos="0">
                <a:schemeClr val="bg1"/>
              </a:gs>
              <a:gs pos="50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a:off x="0" y="6324600"/>
            <a:ext cx="9144000" cy="533400"/>
          </a:xfrm>
          <a:prstGeom prst="rect">
            <a:avLst/>
          </a:prstGeom>
          <a:gradFill flip="none" rotWithShape="1">
            <a:gsLst>
              <a:gs pos="0">
                <a:schemeClr val="bg1"/>
              </a:gs>
              <a:gs pos="50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053" name="Picture 22" descr="logo trans copy1"/>
          <p:cNvPicPr>
            <a:picLocks noChangeAspect="1" noChangeArrowheads="1"/>
          </p:cNvPicPr>
          <p:nvPr/>
        </p:nvPicPr>
        <p:blipFill>
          <a:blip r:embed="rId3" cstate="print">
            <a:clrChange>
              <a:clrFrom>
                <a:srgbClr val="3C00A4"/>
              </a:clrFrom>
              <a:clrTo>
                <a:srgbClr val="3C00A4">
                  <a:alpha val="0"/>
                </a:srgbClr>
              </a:clrTo>
            </a:clrChange>
          </a:blip>
          <a:srcRect/>
          <a:stretch>
            <a:fillRect/>
          </a:stretch>
        </p:blipFill>
        <p:spPr bwMode="auto">
          <a:xfrm>
            <a:off x="331788" y="-41275"/>
            <a:ext cx="1447800" cy="1400175"/>
          </a:xfrm>
          <a:prstGeom prst="rect">
            <a:avLst/>
          </a:prstGeom>
          <a:noFill/>
          <a:ln w="9525">
            <a:noFill/>
            <a:miter lim="800000"/>
            <a:headEnd/>
            <a:tailEnd/>
          </a:ln>
        </p:spPr>
      </p:pic>
      <p:grpSp>
        <p:nvGrpSpPr>
          <p:cNvPr id="2" name="Group 36"/>
          <p:cNvGrpSpPr>
            <a:grpSpLocks/>
          </p:cNvGrpSpPr>
          <p:nvPr/>
        </p:nvGrpSpPr>
        <p:grpSpPr bwMode="auto">
          <a:xfrm>
            <a:off x="1779588" y="1212850"/>
            <a:ext cx="4027487" cy="3192463"/>
            <a:chOff x="1752600" y="1227160"/>
            <a:chExt cx="4026827" cy="3192440"/>
          </a:xfrm>
        </p:grpSpPr>
        <p:pic>
          <p:nvPicPr>
            <p:cNvPr id="2074" name="Picture 11" descr="phul.JPG"/>
            <p:cNvPicPr>
              <a:picLocks noChangeAspect="1"/>
            </p:cNvPicPr>
            <p:nvPr/>
          </p:nvPicPr>
          <p:blipFill>
            <a:blip r:embed="rId4" cstate="print"/>
            <a:srcRect/>
            <a:stretch>
              <a:fillRect/>
            </a:stretch>
          </p:blipFill>
          <p:spPr bwMode="auto">
            <a:xfrm>
              <a:off x="1752600" y="1227160"/>
              <a:ext cx="4026827" cy="3124200"/>
            </a:xfrm>
            <a:prstGeom prst="rect">
              <a:avLst/>
            </a:prstGeom>
            <a:noFill/>
            <a:ln w="9525">
              <a:noFill/>
              <a:miter lim="800000"/>
              <a:headEnd/>
              <a:tailEnd/>
            </a:ln>
          </p:spPr>
        </p:pic>
        <p:sp>
          <p:nvSpPr>
            <p:cNvPr id="11" name="Half Frame 10"/>
            <p:cNvSpPr/>
            <p:nvPr/>
          </p:nvSpPr>
          <p:spPr>
            <a:xfrm>
              <a:off x="1981163" y="1551008"/>
              <a:ext cx="3428438" cy="2868592"/>
            </a:xfrm>
            <a:prstGeom prst="halfFrame">
              <a:avLst>
                <a:gd name="adj1" fmla="val 1903"/>
                <a:gd name="adj2" fmla="val 2870"/>
              </a:avLst>
            </a:prstGeom>
            <a:gradFill>
              <a:gsLst>
                <a:gs pos="0">
                  <a:schemeClr val="accent3">
                    <a:lumMod val="40000"/>
                    <a:lumOff val="60000"/>
                  </a:schemeClr>
                </a:gs>
                <a:gs pos="50000">
                  <a:schemeClr val="accent3">
                    <a:lumMod val="60000"/>
                    <a:lumOff val="40000"/>
                  </a:schemeClr>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7" name="Snip Single Corner Rectangle 16"/>
            <p:cNvSpPr/>
            <p:nvPr/>
          </p:nvSpPr>
          <p:spPr>
            <a:xfrm rot="5400000">
              <a:off x="2376173" y="1371876"/>
              <a:ext cx="2708255" cy="3247493"/>
            </a:xfrm>
            <a:prstGeom prst="snip1Rect">
              <a:avLst>
                <a:gd name="adj" fmla="val 6791"/>
              </a:avLst>
            </a:prstGeom>
            <a:gradFill flip="none" rotWithShape="1">
              <a:gsLst>
                <a:gs pos="82000">
                  <a:schemeClr val="bg1">
                    <a:alpha val="0"/>
                  </a:schemeClr>
                </a:gs>
                <a:gs pos="99000">
                  <a:schemeClr val="accent3">
                    <a:lumMod val="40000"/>
                    <a:lumOff val="60000"/>
                  </a:schemeClr>
                </a:gs>
              </a:gsLst>
              <a:path path="shape">
                <a:fillToRect l="50000" t="50000" r="50000" b="50000"/>
              </a:path>
              <a:tileRect/>
            </a:gradFill>
            <a:ln>
              <a:noFill/>
            </a:ln>
            <a:effectLst>
              <a:outerShdw blurRad="190500" dist="38100" sx="94000" sy="94000" algn="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055" name="Rectangle 4"/>
          <p:cNvSpPr>
            <a:spLocks noChangeArrowheads="1"/>
          </p:cNvSpPr>
          <p:nvPr/>
        </p:nvSpPr>
        <p:spPr bwMode="hidden">
          <a:xfrm>
            <a:off x="1730375" y="5011738"/>
            <a:ext cx="7427913" cy="1854200"/>
          </a:xfrm>
          <a:prstGeom prst="rect">
            <a:avLst/>
          </a:prstGeom>
          <a:solidFill>
            <a:srgbClr val="006600"/>
          </a:solidFill>
          <a:ln w="9525">
            <a:noFill/>
            <a:miter lim="800000"/>
            <a:headEnd/>
            <a:tailEnd/>
          </a:ln>
        </p:spPr>
        <p:txBody>
          <a:bodyPr/>
          <a:lstStyle/>
          <a:p>
            <a:endParaRPr lang="en-US" sz="2400" dirty="0">
              <a:latin typeface="Times New Roman" pitchFamily="18" charset="0"/>
            </a:endParaRPr>
          </a:p>
        </p:txBody>
      </p:sp>
      <p:sp>
        <p:nvSpPr>
          <p:cNvPr id="2056" name="Rectangle 7"/>
          <p:cNvSpPr>
            <a:spLocks noChangeArrowheads="1"/>
          </p:cNvSpPr>
          <p:nvPr/>
        </p:nvSpPr>
        <p:spPr bwMode="auto">
          <a:xfrm>
            <a:off x="1730375" y="5011738"/>
            <a:ext cx="574675" cy="622300"/>
          </a:xfrm>
          <a:prstGeom prst="rect">
            <a:avLst/>
          </a:prstGeom>
          <a:solidFill>
            <a:srgbClr val="000066"/>
          </a:solidFill>
          <a:ln w="9525">
            <a:noFill/>
            <a:miter lim="800000"/>
            <a:headEnd/>
            <a:tailEnd/>
          </a:ln>
        </p:spPr>
        <p:txBody>
          <a:bodyPr/>
          <a:lstStyle/>
          <a:p>
            <a:endParaRPr lang="en-US" sz="2400">
              <a:latin typeface="Times New Roman" pitchFamily="18" charset="0"/>
            </a:endParaRPr>
          </a:p>
        </p:txBody>
      </p:sp>
      <p:sp>
        <p:nvSpPr>
          <p:cNvPr id="2057" name="Rectangle 10"/>
          <p:cNvSpPr>
            <a:spLocks noChangeArrowheads="1"/>
          </p:cNvSpPr>
          <p:nvPr/>
        </p:nvSpPr>
        <p:spPr bwMode="auto">
          <a:xfrm>
            <a:off x="2324100" y="5011738"/>
            <a:ext cx="585788" cy="622300"/>
          </a:xfrm>
          <a:prstGeom prst="rect">
            <a:avLst/>
          </a:prstGeom>
          <a:solidFill>
            <a:srgbClr val="CCFFCC"/>
          </a:solidFill>
          <a:ln w="9525">
            <a:noFill/>
            <a:miter lim="800000"/>
            <a:headEnd/>
            <a:tailEnd/>
          </a:ln>
        </p:spPr>
        <p:txBody>
          <a:bodyPr/>
          <a:lstStyle/>
          <a:p>
            <a:endParaRPr lang="en-US" sz="2400">
              <a:latin typeface="Times New Roman" pitchFamily="18" charset="0"/>
            </a:endParaRPr>
          </a:p>
        </p:txBody>
      </p:sp>
      <p:sp>
        <p:nvSpPr>
          <p:cNvPr id="2058" name="Rectangle 11"/>
          <p:cNvSpPr>
            <a:spLocks noChangeArrowheads="1"/>
          </p:cNvSpPr>
          <p:nvPr/>
        </p:nvSpPr>
        <p:spPr bwMode="auto">
          <a:xfrm>
            <a:off x="1155700" y="5645150"/>
            <a:ext cx="584200" cy="622300"/>
          </a:xfrm>
          <a:prstGeom prst="rect">
            <a:avLst/>
          </a:prstGeom>
          <a:solidFill>
            <a:srgbClr val="000066"/>
          </a:solidFill>
          <a:ln w="9525">
            <a:noFill/>
            <a:miter lim="800000"/>
            <a:headEnd/>
            <a:tailEnd/>
          </a:ln>
        </p:spPr>
        <p:txBody>
          <a:bodyPr/>
          <a:lstStyle/>
          <a:p>
            <a:endParaRPr lang="en-US" sz="2400">
              <a:latin typeface="Times New Roman" pitchFamily="18" charset="0"/>
            </a:endParaRPr>
          </a:p>
        </p:txBody>
      </p:sp>
      <p:sp>
        <p:nvSpPr>
          <p:cNvPr id="2059" name="Rectangle 12"/>
          <p:cNvSpPr>
            <a:spLocks noChangeArrowheads="1"/>
          </p:cNvSpPr>
          <p:nvPr/>
        </p:nvSpPr>
        <p:spPr bwMode="auto">
          <a:xfrm>
            <a:off x="581025" y="5645150"/>
            <a:ext cx="582613" cy="633413"/>
          </a:xfrm>
          <a:prstGeom prst="rect">
            <a:avLst/>
          </a:prstGeom>
          <a:solidFill>
            <a:srgbClr val="FFFF00"/>
          </a:solidFill>
          <a:ln w="9525">
            <a:noFill/>
            <a:miter lim="800000"/>
            <a:headEnd/>
            <a:tailEnd/>
          </a:ln>
        </p:spPr>
        <p:txBody>
          <a:bodyPr/>
          <a:lstStyle/>
          <a:p>
            <a:endParaRPr lang="en-US" sz="2400">
              <a:latin typeface="Times New Roman" pitchFamily="18" charset="0"/>
            </a:endParaRPr>
          </a:p>
        </p:txBody>
      </p:sp>
      <p:sp>
        <p:nvSpPr>
          <p:cNvPr id="2060" name="Rectangle 13"/>
          <p:cNvSpPr>
            <a:spLocks noChangeArrowheads="1"/>
          </p:cNvSpPr>
          <p:nvPr/>
        </p:nvSpPr>
        <p:spPr bwMode="auto">
          <a:xfrm>
            <a:off x="1744663" y="5645150"/>
            <a:ext cx="574675" cy="622300"/>
          </a:xfrm>
          <a:prstGeom prst="rect">
            <a:avLst/>
          </a:prstGeom>
          <a:solidFill>
            <a:srgbClr val="CCFFCC"/>
          </a:solidFill>
          <a:ln w="9525">
            <a:noFill/>
            <a:miter lim="800000"/>
            <a:headEnd/>
            <a:tailEnd/>
          </a:ln>
        </p:spPr>
        <p:txBody>
          <a:bodyPr/>
          <a:lstStyle/>
          <a:p>
            <a:endParaRPr lang="en-US" sz="2400">
              <a:latin typeface="Times New Roman" pitchFamily="18" charset="0"/>
            </a:endParaRPr>
          </a:p>
        </p:txBody>
      </p:sp>
      <p:sp>
        <p:nvSpPr>
          <p:cNvPr id="2061" name="Rectangle 14"/>
          <p:cNvSpPr>
            <a:spLocks noChangeArrowheads="1"/>
          </p:cNvSpPr>
          <p:nvPr/>
        </p:nvSpPr>
        <p:spPr bwMode="auto">
          <a:xfrm>
            <a:off x="587375" y="6269038"/>
            <a:ext cx="576263" cy="622300"/>
          </a:xfrm>
          <a:prstGeom prst="rect">
            <a:avLst/>
          </a:prstGeom>
          <a:solidFill>
            <a:srgbClr val="000066"/>
          </a:solidFill>
          <a:ln w="9525">
            <a:noFill/>
            <a:miter lim="800000"/>
            <a:headEnd/>
            <a:tailEnd/>
          </a:ln>
        </p:spPr>
        <p:txBody>
          <a:bodyPr/>
          <a:lstStyle/>
          <a:p>
            <a:endParaRPr lang="en-US" sz="2400">
              <a:latin typeface="Times New Roman" pitchFamily="18" charset="0"/>
            </a:endParaRPr>
          </a:p>
        </p:txBody>
      </p:sp>
      <p:sp>
        <p:nvSpPr>
          <p:cNvPr id="2062" name="Rectangle 15"/>
          <p:cNvSpPr>
            <a:spLocks noChangeArrowheads="1"/>
          </p:cNvSpPr>
          <p:nvPr/>
        </p:nvSpPr>
        <p:spPr bwMode="auto">
          <a:xfrm>
            <a:off x="1155700" y="6269038"/>
            <a:ext cx="584200" cy="622300"/>
          </a:xfrm>
          <a:prstGeom prst="rect">
            <a:avLst/>
          </a:prstGeom>
          <a:solidFill>
            <a:srgbClr val="CCFFCC"/>
          </a:solidFill>
          <a:ln w="9525">
            <a:noFill/>
            <a:miter lim="800000"/>
            <a:headEnd/>
            <a:tailEnd/>
          </a:ln>
        </p:spPr>
        <p:txBody>
          <a:bodyPr/>
          <a:lstStyle/>
          <a:p>
            <a:endParaRPr lang="en-US" sz="2400">
              <a:latin typeface="Times New Roman" pitchFamily="18" charset="0"/>
            </a:endParaRPr>
          </a:p>
        </p:txBody>
      </p:sp>
      <p:sp>
        <p:nvSpPr>
          <p:cNvPr id="2063" name="Rectangle 34"/>
          <p:cNvSpPr>
            <a:spLocks noChangeArrowheads="1"/>
          </p:cNvSpPr>
          <p:nvPr/>
        </p:nvSpPr>
        <p:spPr bwMode="auto">
          <a:xfrm>
            <a:off x="2890838" y="4427538"/>
            <a:ext cx="6238875" cy="612775"/>
          </a:xfrm>
          <a:prstGeom prst="rect">
            <a:avLst/>
          </a:prstGeom>
          <a:solidFill>
            <a:srgbClr val="CCFFCC"/>
          </a:solidFill>
          <a:ln w="9525">
            <a:noFill/>
            <a:miter lim="800000"/>
            <a:headEnd/>
            <a:tailEnd/>
          </a:ln>
        </p:spPr>
        <p:txBody>
          <a:bodyPr/>
          <a:lstStyle/>
          <a:p>
            <a:endParaRPr lang="en-US" sz="2400">
              <a:latin typeface="Times New Roman" pitchFamily="18" charset="0"/>
            </a:endParaRPr>
          </a:p>
        </p:txBody>
      </p:sp>
      <p:sp>
        <p:nvSpPr>
          <p:cNvPr id="2064" name="Rectangle 8"/>
          <p:cNvSpPr>
            <a:spLocks noChangeArrowheads="1"/>
          </p:cNvSpPr>
          <p:nvPr/>
        </p:nvSpPr>
        <p:spPr bwMode="auto">
          <a:xfrm>
            <a:off x="2324100" y="4430713"/>
            <a:ext cx="593725" cy="612775"/>
          </a:xfrm>
          <a:prstGeom prst="rect">
            <a:avLst/>
          </a:prstGeom>
          <a:solidFill>
            <a:srgbClr val="000066"/>
          </a:solidFill>
          <a:ln w="9525">
            <a:noFill/>
            <a:miter lim="800000"/>
            <a:headEnd/>
            <a:tailEnd/>
          </a:ln>
        </p:spPr>
        <p:txBody>
          <a:bodyPr/>
          <a:lstStyle/>
          <a:p>
            <a:endParaRPr lang="en-US" sz="2400">
              <a:latin typeface="Times New Roman" pitchFamily="18" charset="0"/>
            </a:endParaRPr>
          </a:p>
        </p:txBody>
      </p:sp>
      <p:sp>
        <p:nvSpPr>
          <p:cNvPr id="2065" name="Rectangle 31"/>
          <p:cNvSpPr>
            <a:spLocks noChangeArrowheads="1"/>
          </p:cNvSpPr>
          <p:nvPr/>
        </p:nvSpPr>
        <p:spPr bwMode="auto">
          <a:xfrm>
            <a:off x="0" y="6259513"/>
            <a:ext cx="582613" cy="639762"/>
          </a:xfrm>
          <a:prstGeom prst="rect">
            <a:avLst/>
          </a:prstGeom>
          <a:solidFill>
            <a:srgbClr val="FFFF00"/>
          </a:solidFill>
          <a:ln w="9525">
            <a:noFill/>
            <a:miter lim="800000"/>
            <a:headEnd/>
            <a:tailEnd/>
          </a:ln>
        </p:spPr>
        <p:txBody>
          <a:bodyPr/>
          <a:lstStyle/>
          <a:p>
            <a:endParaRPr lang="en-US" sz="2400">
              <a:latin typeface="Times New Roman" pitchFamily="18" charset="0"/>
            </a:endParaRPr>
          </a:p>
        </p:txBody>
      </p:sp>
      <p:sp>
        <p:nvSpPr>
          <p:cNvPr id="2066" name="Rectangle 32"/>
          <p:cNvSpPr>
            <a:spLocks noChangeArrowheads="1"/>
          </p:cNvSpPr>
          <p:nvPr/>
        </p:nvSpPr>
        <p:spPr bwMode="auto">
          <a:xfrm>
            <a:off x="1165225" y="5016500"/>
            <a:ext cx="582613" cy="630238"/>
          </a:xfrm>
          <a:prstGeom prst="rect">
            <a:avLst/>
          </a:prstGeom>
          <a:solidFill>
            <a:srgbClr val="FFFF00"/>
          </a:solidFill>
          <a:ln w="9525">
            <a:noFill/>
            <a:miter lim="800000"/>
            <a:headEnd/>
            <a:tailEnd/>
          </a:ln>
        </p:spPr>
        <p:txBody>
          <a:bodyPr/>
          <a:lstStyle/>
          <a:p>
            <a:endParaRPr lang="en-US" sz="2400">
              <a:latin typeface="Times New Roman" pitchFamily="18" charset="0"/>
            </a:endParaRPr>
          </a:p>
        </p:txBody>
      </p:sp>
      <p:sp>
        <p:nvSpPr>
          <p:cNvPr id="2067" name="Rectangle 30"/>
          <p:cNvSpPr>
            <a:spLocks noChangeArrowheads="1"/>
          </p:cNvSpPr>
          <p:nvPr/>
        </p:nvSpPr>
        <p:spPr bwMode="auto">
          <a:xfrm>
            <a:off x="-34925" y="1430338"/>
            <a:ext cx="2292350" cy="336550"/>
          </a:xfrm>
          <a:prstGeom prst="rect">
            <a:avLst/>
          </a:prstGeom>
          <a:noFill/>
          <a:ln w="9525">
            <a:noFill/>
            <a:miter lim="800000"/>
            <a:headEnd/>
            <a:tailEnd/>
          </a:ln>
        </p:spPr>
        <p:txBody>
          <a:bodyPr wrap="none" anchor="ctr">
            <a:spAutoFit/>
          </a:bodyPr>
          <a:lstStyle/>
          <a:p>
            <a:r>
              <a:rPr lang="en-US" sz="1600" b="1" i="1">
                <a:solidFill>
                  <a:srgbClr val="008000"/>
                </a:solidFill>
                <a:latin typeface="Verdana" pitchFamily="34" charset="0"/>
              </a:rPr>
              <a:t>Pakistan State Oil </a:t>
            </a:r>
          </a:p>
        </p:txBody>
      </p:sp>
      <p:grpSp>
        <p:nvGrpSpPr>
          <p:cNvPr id="3" name="Group 12"/>
          <p:cNvGrpSpPr>
            <a:grpSpLocks/>
          </p:cNvGrpSpPr>
          <p:nvPr/>
        </p:nvGrpSpPr>
        <p:grpSpPr bwMode="auto">
          <a:xfrm>
            <a:off x="5410200" y="1552575"/>
            <a:ext cx="3581400" cy="2782888"/>
            <a:chOff x="609600" y="1434152"/>
            <a:chExt cx="3614723" cy="2985448"/>
          </a:xfrm>
        </p:grpSpPr>
        <p:sp>
          <p:nvSpPr>
            <p:cNvPr id="4" name="Rectangle 3"/>
            <p:cNvSpPr/>
            <p:nvPr/>
          </p:nvSpPr>
          <p:spPr>
            <a:xfrm>
              <a:off x="686509" y="1447776"/>
              <a:ext cx="1675975" cy="1370956"/>
            </a:xfrm>
            <a:prstGeom prst="rect">
              <a:avLst/>
            </a:prstGeom>
            <a:gradFill flip="none" rotWithShape="1">
              <a:gsLst>
                <a:gs pos="0">
                  <a:schemeClr val="accent3">
                    <a:lumMod val="60000"/>
                    <a:lumOff val="40000"/>
                  </a:schemeClr>
                </a:gs>
                <a:gs pos="50000">
                  <a:schemeClr val="accent3">
                    <a:lumMod val="40000"/>
                    <a:lumOff val="60000"/>
                  </a:schemeClr>
                </a:gs>
                <a:gs pos="100000">
                  <a:srgbClr val="156B13"/>
                </a:gs>
              </a:gsLst>
              <a:lin ang="1800000" scaled="0"/>
              <a:tileRect/>
            </a:gradFill>
            <a:ln>
              <a:noFill/>
            </a:ln>
            <a:effectLst>
              <a:outerShdw blurRad="50800" dist="50800" dir="5400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071" name="Picture 3"/>
            <p:cNvPicPr>
              <a:picLocks noChangeAspect="1" noChangeArrowheads="1"/>
            </p:cNvPicPr>
            <p:nvPr/>
          </p:nvPicPr>
          <p:blipFill>
            <a:blip r:embed="rId5" cstate="print"/>
            <a:srcRect/>
            <a:stretch>
              <a:fillRect/>
            </a:stretch>
          </p:blipFill>
          <p:spPr bwMode="auto">
            <a:xfrm>
              <a:off x="2389496" y="1434152"/>
              <a:ext cx="1834827" cy="1517904"/>
            </a:xfrm>
            <a:prstGeom prst="rect">
              <a:avLst/>
            </a:prstGeom>
            <a:noFill/>
            <a:ln w="9525">
              <a:noFill/>
              <a:miter lim="800000"/>
              <a:headEnd/>
              <a:tailEnd/>
            </a:ln>
          </p:spPr>
        </p:pic>
        <p:pic>
          <p:nvPicPr>
            <p:cNvPr id="2072" name="Picture 5"/>
            <p:cNvPicPr>
              <a:picLocks noChangeAspect="1" noChangeArrowheads="1"/>
            </p:cNvPicPr>
            <p:nvPr/>
          </p:nvPicPr>
          <p:blipFill>
            <a:blip r:embed="rId6" cstate="print"/>
            <a:srcRect/>
            <a:stretch>
              <a:fillRect/>
            </a:stretch>
          </p:blipFill>
          <p:spPr bwMode="auto">
            <a:xfrm>
              <a:off x="609600" y="2909248"/>
              <a:ext cx="1828800" cy="1510352"/>
            </a:xfrm>
            <a:prstGeom prst="rect">
              <a:avLst/>
            </a:prstGeom>
            <a:noFill/>
            <a:ln w="9525">
              <a:noFill/>
              <a:miter lim="800000"/>
              <a:headEnd/>
              <a:tailEnd/>
            </a:ln>
          </p:spPr>
        </p:pic>
        <p:sp>
          <p:nvSpPr>
            <p:cNvPr id="9" name="Rectangle 8"/>
            <p:cNvSpPr/>
            <p:nvPr/>
          </p:nvSpPr>
          <p:spPr>
            <a:xfrm rot="10800000">
              <a:off x="2444201" y="2922618"/>
              <a:ext cx="1719236" cy="1372659"/>
            </a:xfrm>
            <a:prstGeom prst="rect">
              <a:avLst/>
            </a:prstGeom>
            <a:gradFill flip="none" rotWithShape="1">
              <a:gsLst>
                <a:gs pos="0">
                  <a:schemeClr val="accent3">
                    <a:lumMod val="60000"/>
                    <a:lumOff val="40000"/>
                  </a:schemeClr>
                </a:gs>
                <a:gs pos="50000">
                  <a:schemeClr val="accent3">
                    <a:lumMod val="40000"/>
                    <a:lumOff val="60000"/>
                  </a:schemeClr>
                </a:gs>
                <a:gs pos="100000">
                  <a:srgbClr val="156B13"/>
                </a:gs>
              </a:gsLst>
              <a:lin ang="1800000" scaled="0"/>
              <a:tileRect/>
            </a:gradFill>
            <a:ln>
              <a:noFill/>
            </a:ln>
            <a:effectLst>
              <a:outerShdw blurRad="50800" dist="50800" dir="5400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0" name="Rectangle 19"/>
          <p:cNvSpPr txBox="1">
            <a:spLocks noChangeArrowheads="1"/>
          </p:cNvSpPr>
          <p:nvPr/>
        </p:nvSpPr>
        <p:spPr>
          <a:xfrm>
            <a:off x="2930525" y="3962400"/>
            <a:ext cx="6019800" cy="2860675"/>
          </a:xfrm>
          <a:prstGeom prst="rect">
            <a:avLst/>
          </a:prstGeom>
        </p:spPr>
        <p:txBody>
          <a:bodyPr anchor="ctr">
            <a:normAutofit fontScale="55000" lnSpcReduction="20000"/>
          </a:bodyPr>
          <a:lstStyle>
            <a:lvl1pPr>
              <a:defRPr sz="3800">
                <a:solidFill>
                  <a:srgbClr val="FFFFFF"/>
                </a:solidFill>
              </a:defRPr>
            </a:lvl1pPr>
          </a:lstStyle>
          <a:p>
            <a:pPr fontAlgn="auto">
              <a:spcBef>
                <a:spcPts val="0"/>
              </a:spcBef>
              <a:spcAft>
                <a:spcPts val="0"/>
              </a:spcAft>
              <a:defRPr/>
            </a:pPr>
            <a:endParaRPr lang="en-US" b="1" dirty="0" smtClean="0">
              <a:solidFill>
                <a:srgbClr val="0000FF"/>
              </a:solidFill>
              <a:latin typeface="Britannic Bold" pitchFamily="34" charset="0"/>
              <a:ea typeface="+mj-ea"/>
              <a:cs typeface="+mj-cs"/>
            </a:endParaRPr>
          </a:p>
          <a:p>
            <a:pPr fontAlgn="auto">
              <a:spcBef>
                <a:spcPts val="0"/>
              </a:spcBef>
              <a:spcAft>
                <a:spcPts val="0"/>
              </a:spcAft>
              <a:defRPr/>
            </a:pPr>
            <a:endParaRPr lang="en-US" b="1" dirty="0" smtClean="0">
              <a:solidFill>
                <a:srgbClr val="0000FF"/>
              </a:solidFill>
              <a:latin typeface="Britannic Bold" pitchFamily="34" charset="0"/>
              <a:ea typeface="+mj-ea"/>
              <a:cs typeface="+mj-cs"/>
            </a:endParaRPr>
          </a:p>
          <a:p>
            <a:pPr fontAlgn="auto">
              <a:spcBef>
                <a:spcPts val="0"/>
              </a:spcBef>
              <a:spcAft>
                <a:spcPts val="0"/>
              </a:spcAft>
              <a:defRPr/>
            </a:pPr>
            <a:r>
              <a:rPr lang="en-US" sz="3300" b="1" dirty="0" smtClean="0">
                <a:solidFill>
                  <a:schemeClr val="accent6">
                    <a:lumMod val="50000"/>
                  </a:schemeClr>
                </a:solidFill>
                <a:latin typeface="Britannic Bold" pitchFamily="34" charset="0"/>
                <a:ea typeface="+mj-ea"/>
                <a:cs typeface="+mj-cs"/>
              </a:rPr>
              <a:t>PAKISTAN ENERGY SCENARIO &amp; PSO’S INITIATIVE</a:t>
            </a:r>
          </a:p>
          <a:p>
            <a:pPr fontAlgn="auto">
              <a:spcBef>
                <a:spcPts val="0"/>
              </a:spcBef>
              <a:spcAft>
                <a:spcPts val="0"/>
              </a:spcAft>
              <a:defRPr/>
            </a:pPr>
            <a:endParaRPr lang="en-US" sz="2800" dirty="0" smtClean="0">
              <a:latin typeface="Britannic Bold" pitchFamily="34" charset="0"/>
              <a:ea typeface="+mj-ea"/>
              <a:cs typeface="+mj-cs"/>
            </a:endParaRPr>
          </a:p>
          <a:p>
            <a:pPr fontAlgn="auto">
              <a:spcBef>
                <a:spcPts val="0"/>
              </a:spcBef>
              <a:spcAft>
                <a:spcPts val="0"/>
              </a:spcAft>
              <a:defRPr/>
            </a:pPr>
            <a:endParaRPr lang="en-US" sz="2800" b="1" i="1" dirty="0" smtClean="0">
              <a:latin typeface="Arial" pitchFamily="34" charset="0"/>
              <a:ea typeface="+mj-ea"/>
              <a:cs typeface="Arial" pitchFamily="34" charset="0"/>
            </a:endParaRPr>
          </a:p>
          <a:p>
            <a:pPr fontAlgn="auto">
              <a:spcBef>
                <a:spcPts val="0"/>
              </a:spcBef>
              <a:spcAft>
                <a:spcPts val="0"/>
              </a:spcAft>
              <a:defRPr/>
            </a:pPr>
            <a:r>
              <a:rPr lang="en-US" sz="2800" b="1" i="1" dirty="0" smtClean="0">
                <a:latin typeface="Arial" pitchFamily="34" charset="0"/>
                <a:ea typeface="+mj-ea"/>
                <a:cs typeface="Arial" pitchFamily="34" charset="0"/>
              </a:rPr>
              <a:t>	</a:t>
            </a:r>
          </a:p>
          <a:p>
            <a:pPr fontAlgn="auto">
              <a:spcBef>
                <a:spcPts val="0"/>
              </a:spcBef>
              <a:spcAft>
                <a:spcPts val="0"/>
              </a:spcAft>
              <a:defRPr/>
            </a:pPr>
            <a:r>
              <a:rPr lang="en-US" sz="2800" b="1" i="1" dirty="0" smtClean="0">
                <a:latin typeface="Arial" pitchFamily="34" charset="0"/>
                <a:ea typeface="+mj-ea"/>
                <a:cs typeface="Arial" pitchFamily="34" charset="0"/>
              </a:rPr>
              <a:t>	</a:t>
            </a:r>
            <a:r>
              <a:rPr lang="en-US" sz="2800" b="1" i="1" dirty="0" smtClean="0">
                <a:latin typeface="Albertus MT Lt" pitchFamily="18" charset="0"/>
                <a:ea typeface="+mj-ea"/>
                <a:cs typeface="Arial" pitchFamily="34" charset="0"/>
              </a:rPr>
              <a:t>Presented by  : </a:t>
            </a:r>
          </a:p>
          <a:p>
            <a:pPr fontAlgn="auto">
              <a:spcBef>
                <a:spcPts val="0"/>
              </a:spcBef>
              <a:spcAft>
                <a:spcPts val="0"/>
              </a:spcAft>
              <a:defRPr/>
            </a:pPr>
            <a:endParaRPr lang="en-US" sz="2800" b="1" i="1" dirty="0" smtClean="0">
              <a:latin typeface="Albertus MT Lt" pitchFamily="18" charset="0"/>
              <a:ea typeface="+mj-ea"/>
              <a:cs typeface="Arial" pitchFamily="34" charset="0"/>
            </a:endParaRPr>
          </a:p>
          <a:p>
            <a:pPr fontAlgn="auto">
              <a:spcBef>
                <a:spcPts val="0"/>
              </a:spcBef>
              <a:spcAft>
                <a:spcPts val="0"/>
              </a:spcAft>
              <a:defRPr/>
            </a:pPr>
            <a:r>
              <a:rPr lang="en-US" sz="2800" b="1" i="1" dirty="0" smtClean="0">
                <a:latin typeface="Albertus MT Lt" pitchFamily="18" charset="0"/>
                <a:ea typeface="+mj-ea"/>
                <a:cs typeface="Arial" pitchFamily="34" charset="0"/>
              </a:rPr>
              <a:t>	 	Syed Nawaid Anjum Zaidi</a:t>
            </a:r>
          </a:p>
          <a:p>
            <a:pPr fontAlgn="auto">
              <a:spcBef>
                <a:spcPts val="0"/>
              </a:spcBef>
              <a:spcAft>
                <a:spcPts val="0"/>
              </a:spcAft>
              <a:defRPr/>
            </a:pPr>
            <a:r>
              <a:rPr lang="en-US" sz="2800" b="1" i="1" dirty="0" smtClean="0">
                <a:latin typeface="Albertus MT Lt" pitchFamily="18" charset="0"/>
                <a:ea typeface="+mj-ea"/>
                <a:cs typeface="Arial" pitchFamily="34" charset="0"/>
              </a:rPr>
              <a:t>		Deputy General Manager</a:t>
            </a:r>
          </a:p>
          <a:p>
            <a:pPr fontAlgn="auto">
              <a:spcBef>
                <a:spcPts val="0"/>
              </a:spcBef>
              <a:spcAft>
                <a:spcPts val="0"/>
              </a:spcAft>
              <a:defRPr/>
            </a:pPr>
            <a:r>
              <a:rPr lang="en-US" sz="2800" b="1" i="1" dirty="0" smtClean="0">
                <a:latin typeface="Albertus MT Lt" pitchFamily="18" charset="0"/>
                <a:ea typeface="+mj-ea"/>
                <a:cs typeface="Arial" pitchFamily="34" charset="0"/>
              </a:rPr>
              <a:t>		NBD-Alternate Energy</a:t>
            </a:r>
          </a:p>
          <a:p>
            <a:pPr fontAlgn="auto">
              <a:spcBef>
                <a:spcPts val="0"/>
              </a:spcBef>
              <a:spcAft>
                <a:spcPts val="0"/>
              </a:spcAft>
              <a:defRPr/>
            </a:pPr>
            <a:r>
              <a:rPr lang="en-US" sz="2800" b="1" i="1" dirty="0" smtClean="0">
                <a:solidFill>
                  <a:schemeClr val="bg1"/>
                </a:solidFill>
                <a:latin typeface="Albertus MT Lt" pitchFamily="18" charset="0"/>
                <a:ea typeface="+mj-ea"/>
                <a:cs typeface="Arial" pitchFamily="34" charset="0"/>
              </a:rPr>
              <a:t>		Pakistan State Oil</a:t>
            </a:r>
          </a:p>
          <a:p>
            <a:pPr algn="r" fontAlgn="auto">
              <a:spcBef>
                <a:spcPts val="0"/>
              </a:spcBef>
              <a:spcAft>
                <a:spcPts val="0"/>
              </a:spcAft>
              <a:defRPr/>
            </a:pPr>
            <a:endParaRPr lang="en-US" sz="2800" b="1" i="1" dirty="0" smtClean="0">
              <a:solidFill>
                <a:schemeClr val="bg1"/>
              </a:solidFill>
              <a:latin typeface="Albertus MT Lt" pitchFamily="18" charset="0"/>
              <a:ea typeface="+mj-ea"/>
              <a:cs typeface="Arial" pitchFamily="34" charset="0"/>
            </a:endParaRPr>
          </a:p>
          <a:p>
            <a:pPr fontAlgn="auto">
              <a:spcBef>
                <a:spcPts val="0"/>
              </a:spcBef>
              <a:spcAft>
                <a:spcPts val="0"/>
              </a:spcAft>
              <a:defRPr/>
            </a:pPr>
            <a:r>
              <a:rPr lang="en-US" sz="2800" dirty="0" smtClean="0">
                <a:solidFill>
                  <a:schemeClr val="bg1"/>
                </a:solidFill>
                <a:latin typeface="Albertus MT Lt" pitchFamily="18" charset="0"/>
                <a:cs typeface="Arial" pitchFamily="34" charset="0"/>
              </a:rPr>
              <a:t>		17</a:t>
            </a:r>
            <a:r>
              <a:rPr lang="en-US" sz="2800" baseline="30000" dirty="0" smtClean="0">
                <a:solidFill>
                  <a:schemeClr val="bg1"/>
                </a:solidFill>
                <a:latin typeface="Albertus MT Lt" pitchFamily="18" charset="0"/>
                <a:cs typeface="Arial" pitchFamily="34" charset="0"/>
              </a:rPr>
              <a:t>th</a:t>
            </a:r>
            <a:r>
              <a:rPr lang="en-US" sz="2800" dirty="0" smtClean="0">
                <a:solidFill>
                  <a:schemeClr val="bg1"/>
                </a:solidFill>
                <a:latin typeface="Albertus MT Lt" pitchFamily="18" charset="0"/>
                <a:cs typeface="Arial" pitchFamily="34" charset="0"/>
              </a:rPr>
              <a:t> February</a:t>
            </a:r>
            <a:r>
              <a:rPr lang="en-US" sz="2800" b="1" dirty="0" smtClean="0">
                <a:solidFill>
                  <a:schemeClr val="bg1"/>
                </a:solidFill>
                <a:latin typeface="Albertus MT Lt" pitchFamily="18" charset="0"/>
                <a:cs typeface="Arial" pitchFamily="34" charset="0"/>
              </a:rPr>
              <a:t> 2012</a:t>
            </a:r>
            <a:r>
              <a:rPr lang="en-US" sz="2800" b="1" i="1" dirty="0" smtClean="0">
                <a:solidFill>
                  <a:schemeClr val="bg1"/>
                </a:solidFill>
                <a:latin typeface="Albertus MT Lt" pitchFamily="18" charset="0"/>
                <a:ea typeface="+mj-ea"/>
                <a:cs typeface="Arial" pitchFamily="34" charset="0"/>
              </a:rPr>
              <a:t> </a:t>
            </a:r>
            <a:endParaRPr lang="en-US" sz="2800" b="1" i="1" dirty="0">
              <a:solidFill>
                <a:schemeClr val="bg1"/>
              </a:solidFill>
              <a:latin typeface="Albertus MT Lt" pitchFamily="18" charset="0"/>
              <a:ea typeface="+mj-ea"/>
              <a:cs typeface="Arial" pitchFamily="34" charset="0"/>
            </a:endParaRPr>
          </a:p>
        </p:txBody>
      </p:sp>
    </p:spTree>
  </p:cSld>
  <p:clrMapOvr>
    <a:masterClrMapping/>
  </p:clrMapOvr>
  <p:transition>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838200"/>
          </a:xfrm>
        </p:spPr>
        <p:txBody>
          <a:bodyPr/>
          <a:lstStyle/>
          <a:p>
            <a:r>
              <a:rPr lang="en-US" sz="2800" b="1" dirty="0" smtClean="0"/>
              <a:t>PRIMARY ENERGY SUPPLIES BY SOURCE 2009-10</a:t>
            </a:r>
            <a:endParaRPr lang="en-US" sz="2800" b="1" dirty="0"/>
          </a:p>
        </p:txBody>
      </p:sp>
      <p:graphicFrame>
        <p:nvGraphicFramePr>
          <p:cNvPr id="10" name="Chart 9"/>
          <p:cNvGraphicFramePr/>
          <p:nvPr/>
        </p:nvGraphicFramePr>
        <p:xfrm>
          <a:off x="304800" y="1143000"/>
          <a:ext cx="82296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299678" y="6248400"/>
            <a:ext cx="3844322" cy="276999"/>
          </a:xfrm>
          <a:prstGeom prst="rect">
            <a:avLst/>
          </a:prstGeom>
          <a:noFill/>
        </p:spPr>
        <p:txBody>
          <a:bodyPr wrap="none" rtlCol="0">
            <a:spAutoFit/>
          </a:bodyPr>
          <a:lstStyle/>
          <a:p>
            <a:r>
              <a:rPr lang="en-US" sz="1200" dirty="0" smtClean="0"/>
              <a:t>Source: Ministry of Petroleum  &amp; Natural Resources-HDIP</a:t>
            </a:r>
            <a:endParaRPr lang="en-US" sz="12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70710" y="1304817"/>
            <a:ext cx="8820891" cy="4633645"/>
          </a:xfrm>
          <a:prstGeom prst="rect">
            <a:avLst/>
          </a:prstGeom>
          <a:noFill/>
          <a:ln w="9525">
            <a:noFill/>
            <a:miter lim="800000"/>
            <a:headEnd/>
            <a:tailEnd/>
          </a:ln>
          <a:effectLst/>
        </p:spPr>
      </p:pic>
      <p:sp>
        <p:nvSpPr>
          <p:cNvPr id="10" name="TextBox 9"/>
          <p:cNvSpPr txBox="1"/>
          <p:nvPr/>
        </p:nvSpPr>
        <p:spPr>
          <a:xfrm>
            <a:off x="0" y="3"/>
            <a:ext cx="9144000" cy="954107"/>
          </a:xfrm>
          <a:prstGeom prst="rect">
            <a:avLst/>
          </a:prstGeom>
          <a:noFill/>
        </p:spPr>
        <p:txBody>
          <a:bodyPr wrap="square" rtlCol="0">
            <a:spAutoFit/>
          </a:bodyPr>
          <a:lstStyle/>
          <a:p>
            <a:pPr algn="ctr"/>
            <a:r>
              <a:rPr lang="en-US" sz="2700" b="1" dirty="0" smtClean="0">
                <a:latin typeface="+mj-lt"/>
              </a:rPr>
              <a:t>PETROLEUM PRODUCT CONSUMPTION BY SECTOR </a:t>
            </a:r>
            <a:r>
              <a:rPr lang="en-US" sz="2700" b="1" dirty="0" smtClean="0"/>
              <a:t>2009-10</a:t>
            </a:r>
          </a:p>
        </p:txBody>
      </p:sp>
      <p:sp>
        <p:nvSpPr>
          <p:cNvPr id="12" name="TextBox 11"/>
          <p:cNvSpPr txBox="1"/>
          <p:nvPr/>
        </p:nvSpPr>
        <p:spPr>
          <a:xfrm>
            <a:off x="3200400" y="1295400"/>
            <a:ext cx="5715000" cy="461665"/>
          </a:xfrm>
          <a:prstGeom prst="rect">
            <a:avLst/>
          </a:prstGeom>
          <a:noFill/>
        </p:spPr>
        <p:txBody>
          <a:bodyPr wrap="square" rtlCol="0">
            <a:spAutoFit/>
          </a:bodyPr>
          <a:lstStyle/>
          <a:p>
            <a:pPr algn="ctr"/>
            <a:r>
              <a:rPr lang="en-US" sz="2400" dirty="0" smtClean="0">
                <a:solidFill>
                  <a:schemeClr val="tx1"/>
                </a:solidFill>
              </a:rPr>
              <a:t>Total  Consumption 19.13 Million Ton</a:t>
            </a:r>
            <a:endParaRPr lang="en-US" sz="2400" dirty="0">
              <a:solidFill>
                <a:schemeClr val="tx1"/>
              </a:solidFill>
            </a:endParaRPr>
          </a:p>
        </p:txBody>
      </p:sp>
      <p:sp>
        <p:nvSpPr>
          <p:cNvPr id="7" name="Rectangle 6"/>
          <p:cNvSpPr/>
          <p:nvPr/>
        </p:nvSpPr>
        <p:spPr>
          <a:xfrm>
            <a:off x="5257800" y="6248400"/>
            <a:ext cx="3886200" cy="276999"/>
          </a:xfrm>
          <a:prstGeom prst="rect">
            <a:avLst/>
          </a:prstGeom>
        </p:spPr>
        <p:txBody>
          <a:bodyPr wrap="square">
            <a:spAutoFit/>
          </a:bodyPr>
          <a:lstStyle/>
          <a:p>
            <a:r>
              <a:rPr lang="en-US" sz="1200" dirty="0" smtClean="0"/>
              <a:t>Source: Ministry of Petroleum  &amp; Natural Resources-HDIP</a:t>
            </a:r>
            <a:endParaRPr lang="en-US" sz="1200" dirty="0"/>
          </a:p>
        </p:txBody>
      </p:sp>
      <p:sp>
        <p:nvSpPr>
          <p:cNvPr id="8" name="Date Placeholder 7"/>
          <p:cNvSpPr>
            <a:spLocks noGrp="1"/>
          </p:cNvSpPr>
          <p:nvPr>
            <p:ph type="dt" sz="half" idx="10"/>
          </p:nvPr>
        </p:nvSpPr>
        <p:spPr/>
        <p:txBody>
          <a:bodyPr/>
          <a:lstStyle/>
          <a:p>
            <a:pPr>
              <a:defRPr/>
            </a:pPr>
            <a:r>
              <a:rPr lang="en-US" smtClean="0"/>
              <a:t>February 17th, 2012</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838200"/>
          </a:xfrm>
        </p:spPr>
        <p:txBody>
          <a:bodyPr/>
          <a:lstStyle/>
          <a:p>
            <a:r>
              <a:rPr lang="en-US" sz="2800" b="1" dirty="0" smtClean="0"/>
              <a:t>NATURAL GAS CONSUMPTION BY SECTOR 2009-10</a:t>
            </a:r>
            <a:endParaRPr lang="en-US" sz="2800" b="1" dirty="0"/>
          </a:p>
        </p:txBody>
      </p:sp>
      <p:pic>
        <p:nvPicPr>
          <p:cNvPr id="2050" name="Picture 2"/>
          <p:cNvPicPr>
            <a:picLocks noChangeAspect="1" noChangeArrowheads="1"/>
          </p:cNvPicPr>
          <p:nvPr/>
        </p:nvPicPr>
        <p:blipFill>
          <a:blip r:embed="rId2" cstate="print"/>
          <a:srcRect/>
          <a:stretch>
            <a:fillRect/>
          </a:stretch>
        </p:blipFill>
        <p:spPr bwMode="auto">
          <a:xfrm>
            <a:off x="381000" y="2133600"/>
            <a:ext cx="8458200" cy="3657600"/>
          </a:xfrm>
          <a:prstGeom prst="rect">
            <a:avLst/>
          </a:prstGeom>
          <a:noFill/>
          <a:ln w="9525">
            <a:noFill/>
            <a:miter lim="800000"/>
            <a:headEnd/>
            <a:tailEnd/>
          </a:ln>
          <a:effectLst/>
        </p:spPr>
      </p:pic>
      <p:sp>
        <p:nvSpPr>
          <p:cNvPr id="5" name="TextBox 4"/>
          <p:cNvSpPr txBox="1"/>
          <p:nvPr/>
        </p:nvSpPr>
        <p:spPr>
          <a:xfrm>
            <a:off x="6400800" y="1143000"/>
            <a:ext cx="2133600" cy="369332"/>
          </a:xfrm>
          <a:prstGeom prst="rect">
            <a:avLst/>
          </a:prstGeom>
          <a:noFill/>
        </p:spPr>
        <p:txBody>
          <a:bodyPr wrap="square" rtlCol="0">
            <a:spAutoFit/>
          </a:bodyPr>
          <a:lstStyle/>
          <a:p>
            <a:r>
              <a:rPr lang="en-US" b="1" dirty="0" smtClean="0"/>
              <a:t>30.8 MTOE</a:t>
            </a:r>
            <a:endParaRPr lang="en-US" b="1" dirty="0"/>
          </a:p>
        </p:txBody>
      </p:sp>
      <p:sp>
        <p:nvSpPr>
          <p:cNvPr id="6" name="TextBox 5"/>
          <p:cNvSpPr txBox="1"/>
          <p:nvPr/>
        </p:nvSpPr>
        <p:spPr>
          <a:xfrm>
            <a:off x="5181600" y="2667000"/>
            <a:ext cx="1143000" cy="307777"/>
          </a:xfrm>
          <a:prstGeom prst="rect">
            <a:avLst/>
          </a:prstGeom>
          <a:noFill/>
        </p:spPr>
        <p:txBody>
          <a:bodyPr wrap="square" rtlCol="0">
            <a:spAutoFit/>
          </a:bodyPr>
          <a:lstStyle/>
          <a:p>
            <a:r>
              <a:rPr lang="en-US" sz="1400" b="1" dirty="0" smtClean="0"/>
              <a:t>8.04MTOE</a:t>
            </a:r>
            <a:endParaRPr lang="en-US" sz="1400" b="1" dirty="0"/>
          </a:p>
        </p:txBody>
      </p:sp>
      <p:sp>
        <p:nvSpPr>
          <p:cNvPr id="7" name="TextBox 6"/>
          <p:cNvSpPr txBox="1"/>
          <p:nvPr/>
        </p:nvSpPr>
        <p:spPr>
          <a:xfrm>
            <a:off x="0" y="2743200"/>
            <a:ext cx="1295400" cy="307777"/>
          </a:xfrm>
          <a:prstGeom prst="rect">
            <a:avLst/>
          </a:prstGeom>
          <a:noFill/>
        </p:spPr>
        <p:txBody>
          <a:bodyPr wrap="square" rtlCol="0">
            <a:spAutoFit/>
          </a:bodyPr>
          <a:lstStyle/>
          <a:p>
            <a:r>
              <a:rPr lang="en-US" sz="1400" b="1" dirty="0" smtClean="0"/>
              <a:t>8.84MTOE</a:t>
            </a:r>
            <a:endParaRPr lang="en-US" sz="1400" b="1" dirty="0"/>
          </a:p>
        </p:txBody>
      </p:sp>
      <p:sp>
        <p:nvSpPr>
          <p:cNvPr id="8" name="TextBox 7"/>
          <p:cNvSpPr txBox="1"/>
          <p:nvPr/>
        </p:nvSpPr>
        <p:spPr>
          <a:xfrm>
            <a:off x="5334000" y="4876800"/>
            <a:ext cx="1143000" cy="307777"/>
          </a:xfrm>
          <a:prstGeom prst="rect">
            <a:avLst/>
          </a:prstGeom>
          <a:noFill/>
        </p:spPr>
        <p:txBody>
          <a:bodyPr wrap="square" rtlCol="0">
            <a:spAutoFit/>
          </a:bodyPr>
          <a:lstStyle/>
          <a:p>
            <a:r>
              <a:rPr lang="en-US" sz="1400" b="1" dirty="0" smtClean="0"/>
              <a:t>4.22 MTOE</a:t>
            </a:r>
            <a:endParaRPr lang="en-US" sz="1400" b="1" dirty="0"/>
          </a:p>
        </p:txBody>
      </p:sp>
      <p:sp>
        <p:nvSpPr>
          <p:cNvPr id="9" name="Rectangle 8"/>
          <p:cNvSpPr/>
          <p:nvPr/>
        </p:nvSpPr>
        <p:spPr>
          <a:xfrm>
            <a:off x="5257800" y="6248400"/>
            <a:ext cx="3886200" cy="276999"/>
          </a:xfrm>
          <a:prstGeom prst="rect">
            <a:avLst/>
          </a:prstGeom>
        </p:spPr>
        <p:txBody>
          <a:bodyPr wrap="square">
            <a:spAutoFit/>
          </a:bodyPr>
          <a:lstStyle/>
          <a:p>
            <a:r>
              <a:rPr lang="en-US" sz="1200" dirty="0" smtClean="0"/>
              <a:t>Source: Ministry of Petroleum  &amp; Natural Resources-HDIP</a:t>
            </a:r>
            <a:endParaRPr lang="en-US" sz="12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838200"/>
          </a:xfrm>
        </p:spPr>
        <p:txBody>
          <a:bodyPr/>
          <a:lstStyle/>
          <a:p>
            <a:r>
              <a:rPr lang="en-US" sz="2800" b="1" dirty="0" smtClean="0"/>
              <a:t>COAL CONSUMPTION BY SECTOR</a:t>
            </a:r>
            <a:br>
              <a:rPr lang="en-US" sz="2800" b="1" dirty="0" smtClean="0"/>
            </a:br>
            <a:r>
              <a:rPr lang="en-US" sz="2800" b="1" dirty="0" smtClean="0"/>
              <a:t> 2009-10</a:t>
            </a:r>
            <a:endParaRPr lang="en-US" sz="2800" b="1"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533400" y="2202705"/>
            <a:ext cx="7924800" cy="3671789"/>
          </a:xfrm>
          <a:prstGeom prst="rect">
            <a:avLst/>
          </a:prstGeom>
          <a:noFill/>
          <a:ln w="9525">
            <a:noFill/>
            <a:miter lim="800000"/>
            <a:headEnd/>
            <a:tailEnd/>
          </a:ln>
          <a:effectLst/>
        </p:spPr>
      </p:pic>
      <p:sp>
        <p:nvSpPr>
          <p:cNvPr id="5" name="TextBox 4"/>
          <p:cNvSpPr txBox="1"/>
          <p:nvPr/>
        </p:nvSpPr>
        <p:spPr>
          <a:xfrm>
            <a:off x="6096000" y="1143000"/>
            <a:ext cx="2438400" cy="369332"/>
          </a:xfrm>
          <a:prstGeom prst="rect">
            <a:avLst/>
          </a:prstGeom>
          <a:noFill/>
        </p:spPr>
        <p:txBody>
          <a:bodyPr wrap="square" rtlCol="0">
            <a:spAutoFit/>
          </a:bodyPr>
          <a:lstStyle/>
          <a:p>
            <a:r>
              <a:rPr lang="en-US" b="1" dirty="0" smtClean="0"/>
              <a:t>4.61 MTOE</a:t>
            </a:r>
            <a:endParaRPr lang="en-US" b="1" dirty="0"/>
          </a:p>
        </p:txBody>
      </p:sp>
      <p:sp>
        <p:nvSpPr>
          <p:cNvPr id="6" name="TextBox 5"/>
          <p:cNvSpPr txBox="1"/>
          <p:nvPr/>
        </p:nvSpPr>
        <p:spPr>
          <a:xfrm>
            <a:off x="5867400" y="3733800"/>
            <a:ext cx="1295400" cy="307777"/>
          </a:xfrm>
          <a:prstGeom prst="rect">
            <a:avLst/>
          </a:prstGeom>
          <a:noFill/>
        </p:spPr>
        <p:txBody>
          <a:bodyPr wrap="square" rtlCol="0">
            <a:spAutoFit/>
          </a:bodyPr>
          <a:lstStyle/>
          <a:p>
            <a:r>
              <a:rPr lang="en-US" sz="1400" b="1" dirty="0" smtClean="0"/>
              <a:t>2.6 MTOE</a:t>
            </a:r>
            <a:endParaRPr lang="en-US" sz="1400" b="1" dirty="0"/>
          </a:p>
        </p:txBody>
      </p:sp>
      <p:sp>
        <p:nvSpPr>
          <p:cNvPr id="7" name="TextBox 6"/>
          <p:cNvSpPr txBox="1"/>
          <p:nvPr/>
        </p:nvSpPr>
        <p:spPr>
          <a:xfrm>
            <a:off x="685800" y="3200400"/>
            <a:ext cx="1371600" cy="307777"/>
          </a:xfrm>
          <a:prstGeom prst="rect">
            <a:avLst/>
          </a:prstGeom>
          <a:noFill/>
        </p:spPr>
        <p:txBody>
          <a:bodyPr wrap="square" rtlCol="0">
            <a:spAutoFit/>
          </a:bodyPr>
          <a:lstStyle/>
          <a:p>
            <a:r>
              <a:rPr lang="en-US" sz="1400" b="1" dirty="0" smtClean="0"/>
              <a:t>1.70MTOE</a:t>
            </a:r>
            <a:endParaRPr lang="en-US" sz="1400" b="1" dirty="0"/>
          </a:p>
        </p:txBody>
      </p:sp>
      <p:sp>
        <p:nvSpPr>
          <p:cNvPr id="8" name="Rectangle 7"/>
          <p:cNvSpPr/>
          <p:nvPr/>
        </p:nvSpPr>
        <p:spPr>
          <a:xfrm>
            <a:off x="5257800" y="6248400"/>
            <a:ext cx="3886200" cy="276999"/>
          </a:xfrm>
          <a:prstGeom prst="rect">
            <a:avLst/>
          </a:prstGeom>
        </p:spPr>
        <p:txBody>
          <a:bodyPr wrap="square">
            <a:spAutoFit/>
          </a:bodyPr>
          <a:lstStyle/>
          <a:p>
            <a:r>
              <a:rPr lang="en-US" sz="1200" dirty="0" smtClean="0"/>
              <a:t>Source: Ministry of Petroleum  &amp; Natural Resources-HDIP</a:t>
            </a:r>
            <a:endParaRPr lang="en-US" sz="1200" dirty="0"/>
          </a:p>
        </p:txBody>
      </p:sp>
      <p:sp>
        <p:nvSpPr>
          <p:cNvPr id="9" name="Down Arrow 8">
            <a:hlinkClick r:id="rId3" action="ppaction://hlinksldjump"/>
          </p:cNvPr>
          <p:cNvSpPr/>
          <p:nvPr/>
        </p:nvSpPr>
        <p:spPr bwMode="auto">
          <a:xfrm rot="10800000" flipV="1">
            <a:off x="8229600" y="152400"/>
            <a:ext cx="457200" cy="5334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1371597"/>
          <a:ext cx="9144002" cy="5105401"/>
        </p:xfrm>
        <a:graphic>
          <a:graphicData uri="http://schemas.openxmlformats.org/drawingml/2006/table">
            <a:tbl>
              <a:tblPr firstRow="1" bandRow="1">
                <a:tableStyleId>{21E4AEA4-8DFA-4A89-87EB-49C32662AFE0}</a:tableStyleId>
              </a:tblPr>
              <a:tblGrid>
                <a:gridCol w="1143000"/>
                <a:gridCol w="533400"/>
                <a:gridCol w="609600"/>
                <a:gridCol w="762000"/>
                <a:gridCol w="685800"/>
                <a:gridCol w="762000"/>
                <a:gridCol w="762000"/>
                <a:gridCol w="762000"/>
                <a:gridCol w="609600"/>
                <a:gridCol w="609600"/>
                <a:gridCol w="621630"/>
                <a:gridCol w="721894"/>
                <a:gridCol w="561478"/>
              </a:tblGrid>
              <a:tr h="581282">
                <a:tc>
                  <a:txBody>
                    <a:bodyPr/>
                    <a:lstStyle/>
                    <a:p>
                      <a:pPr algn="ctr"/>
                      <a:endParaRPr lang="en-US" sz="1400" dirty="0"/>
                    </a:p>
                  </a:txBody>
                  <a:tcPr/>
                </a:tc>
                <a:tc gridSpan="2">
                  <a:txBody>
                    <a:bodyPr/>
                    <a:lstStyle/>
                    <a:p>
                      <a:pPr algn="ctr"/>
                      <a:r>
                        <a:rPr lang="en-US" sz="1400" dirty="0" smtClean="0"/>
                        <a:t>Current</a:t>
                      </a:r>
                      <a:endParaRPr lang="en-US" sz="1400" b="1" dirty="0"/>
                    </a:p>
                  </a:txBody>
                  <a:tcPr/>
                </a:tc>
                <a:tc hMerge="1">
                  <a:txBody>
                    <a:bodyPr/>
                    <a:lstStyle/>
                    <a:p>
                      <a:endParaRPr lang="en-US" dirty="0"/>
                    </a:p>
                  </a:txBody>
                  <a:tcPr/>
                </a:tc>
                <a:tc gridSpan="2">
                  <a:txBody>
                    <a:bodyPr/>
                    <a:lstStyle/>
                    <a:p>
                      <a:pPr algn="ctr"/>
                      <a:r>
                        <a:rPr lang="en-US" sz="1400" dirty="0" smtClean="0"/>
                        <a:t>Short Term</a:t>
                      </a:r>
                      <a:endParaRPr lang="en-US" sz="1400" b="1" dirty="0"/>
                    </a:p>
                  </a:txBody>
                  <a:tcPr/>
                </a:tc>
                <a:tc hMerge="1">
                  <a:txBody>
                    <a:bodyPr/>
                    <a:lstStyle/>
                    <a:p>
                      <a:endParaRPr lang="en-US" dirty="0"/>
                    </a:p>
                  </a:txBody>
                  <a:tcPr/>
                </a:tc>
                <a:tc gridSpan="4">
                  <a:txBody>
                    <a:bodyPr/>
                    <a:lstStyle/>
                    <a:p>
                      <a:pPr algn="ctr"/>
                      <a:r>
                        <a:rPr lang="en-US" sz="1400" dirty="0" smtClean="0"/>
                        <a:t>Medium Term</a:t>
                      </a:r>
                      <a:endParaRPr lang="en-US" sz="1400" b="1"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sz="1400" dirty="0" smtClean="0"/>
                        <a:t>Long Term</a:t>
                      </a:r>
                      <a:endParaRPr lang="en-US" sz="1400" b="1"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41952">
                <a:tc>
                  <a:txBody>
                    <a:bodyPr/>
                    <a:lstStyle/>
                    <a:p>
                      <a:pPr algn="ctr"/>
                      <a:endParaRPr lang="en-US" sz="1400" dirty="0"/>
                    </a:p>
                  </a:txBody>
                  <a:tcPr/>
                </a:tc>
                <a:tc gridSpan="2">
                  <a:txBody>
                    <a:bodyPr/>
                    <a:lstStyle/>
                    <a:p>
                      <a:pPr algn="ctr"/>
                      <a:r>
                        <a:rPr lang="en-US" sz="1400" dirty="0" smtClean="0"/>
                        <a:t>2004</a:t>
                      </a:r>
                      <a:endParaRPr lang="en-US" sz="1400" b="0" dirty="0"/>
                    </a:p>
                  </a:txBody>
                  <a:tcPr/>
                </a:tc>
                <a:tc hMerge="1">
                  <a:txBody>
                    <a:bodyPr/>
                    <a:lstStyle/>
                    <a:p>
                      <a:endParaRPr lang="en-US"/>
                    </a:p>
                  </a:txBody>
                  <a:tcPr/>
                </a:tc>
                <a:tc gridSpan="2">
                  <a:txBody>
                    <a:bodyPr/>
                    <a:lstStyle/>
                    <a:p>
                      <a:pPr algn="ctr"/>
                      <a:r>
                        <a:rPr lang="en-US" sz="1400" dirty="0" smtClean="0"/>
                        <a:t>2010</a:t>
                      </a:r>
                      <a:endParaRPr lang="en-US" sz="1400" b="0" dirty="0"/>
                    </a:p>
                  </a:txBody>
                  <a:tcPr/>
                </a:tc>
                <a:tc hMerge="1">
                  <a:txBody>
                    <a:bodyPr/>
                    <a:lstStyle/>
                    <a:p>
                      <a:endParaRPr lang="en-US"/>
                    </a:p>
                  </a:txBody>
                  <a:tcPr/>
                </a:tc>
                <a:tc gridSpan="2">
                  <a:txBody>
                    <a:bodyPr/>
                    <a:lstStyle/>
                    <a:p>
                      <a:pPr algn="ctr"/>
                      <a:r>
                        <a:rPr lang="en-US" sz="1400" dirty="0" smtClean="0"/>
                        <a:t>2015</a:t>
                      </a:r>
                      <a:endParaRPr lang="en-US" sz="1400" b="0" dirty="0"/>
                    </a:p>
                  </a:txBody>
                  <a:tcPr/>
                </a:tc>
                <a:tc hMerge="1">
                  <a:txBody>
                    <a:bodyPr/>
                    <a:lstStyle/>
                    <a:p>
                      <a:endParaRPr lang="en-US"/>
                    </a:p>
                  </a:txBody>
                  <a:tcPr/>
                </a:tc>
                <a:tc gridSpan="2">
                  <a:txBody>
                    <a:bodyPr/>
                    <a:lstStyle/>
                    <a:p>
                      <a:pPr algn="ctr"/>
                      <a:r>
                        <a:rPr lang="en-US" sz="1400" dirty="0" smtClean="0"/>
                        <a:t>2020</a:t>
                      </a:r>
                      <a:endParaRPr lang="en-US" sz="1400" b="0" dirty="0"/>
                    </a:p>
                  </a:txBody>
                  <a:tcPr/>
                </a:tc>
                <a:tc hMerge="1">
                  <a:txBody>
                    <a:bodyPr/>
                    <a:lstStyle/>
                    <a:p>
                      <a:endParaRPr lang="en-US"/>
                    </a:p>
                  </a:txBody>
                  <a:tcPr/>
                </a:tc>
                <a:tc gridSpan="2">
                  <a:txBody>
                    <a:bodyPr/>
                    <a:lstStyle/>
                    <a:p>
                      <a:pPr algn="ctr"/>
                      <a:r>
                        <a:rPr lang="en-US" sz="1400" dirty="0" smtClean="0"/>
                        <a:t>2025</a:t>
                      </a:r>
                      <a:endParaRPr lang="en-US" sz="1400" b="0" dirty="0"/>
                    </a:p>
                  </a:txBody>
                  <a:tcPr/>
                </a:tc>
                <a:tc hMerge="1">
                  <a:txBody>
                    <a:bodyPr/>
                    <a:lstStyle/>
                    <a:p>
                      <a:endParaRPr lang="en-US"/>
                    </a:p>
                  </a:txBody>
                  <a:tcPr/>
                </a:tc>
                <a:tc gridSpan="2">
                  <a:txBody>
                    <a:bodyPr/>
                    <a:lstStyle/>
                    <a:p>
                      <a:pPr algn="ctr"/>
                      <a:r>
                        <a:rPr lang="en-US" sz="1400" dirty="0" smtClean="0"/>
                        <a:t>2030</a:t>
                      </a:r>
                      <a:endParaRPr lang="en-US" sz="1400" b="0" dirty="0"/>
                    </a:p>
                  </a:txBody>
                  <a:tcPr/>
                </a:tc>
                <a:tc hMerge="1">
                  <a:txBody>
                    <a:bodyPr/>
                    <a:lstStyle/>
                    <a:p>
                      <a:endParaRPr lang="en-US"/>
                    </a:p>
                  </a:txBody>
                  <a:tcPr/>
                </a:tc>
              </a:tr>
              <a:tr h="6120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Total MTOE</a:t>
                      </a:r>
                    </a:p>
                  </a:txBody>
                  <a:tcPr/>
                </a:tc>
                <a:tc>
                  <a:txBody>
                    <a:bodyPr/>
                    <a:lstStyle/>
                    <a:p>
                      <a:pPr algn="ctr"/>
                      <a:r>
                        <a:rPr lang="en-US" sz="1400" b="1" dirty="0" smtClean="0"/>
                        <a:t>50.8</a:t>
                      </a:r>
                      <a:endParaRPr lang="en-US" sz="1400" b="1" dirty="0"/>
                    </a:p>
                  </a:txBody>
                  <a:tcPr/>
                </a:tc>
                <a:tc>
                  <a:txBody>
                    <a:bodyPr/>
                    <a:lstStyle/>
                    <a:p>
                      <a:pPr algn="ctr"/>
                      <a:r>
                        <a:rPr lang="en-US" sz="1400" b="1" dirty="0" smtClean="0"/>
                        <a:t>%</a:t>
                      </a:r>
                      <a:endParaRPr lang="en-US" sz="1400" b="1" dirty="0"/>
                    </a:p>
                  </a:txBody>
                  <a:tcPr/>
                </a:tc>
                <a:tc>
                  <a:txBody>
                    <a:bodyPr/>
                    <a:lstStyle/>
                    <a:p>
                      <a:pPr algn="ctr"/>
                      <a:r>
                        <a:rPr lang="en-US" sz="1400" b="1" dirty="0" smtClean="0"/>
                        <a:t>79.4</a:t>
                      </a:r>
                      <a:endParaRPr lang="en-US" sz="1400" b="1" dirty="0"/>
                    </a:p>
                  </a:txBody>
                  <a:tcPr/>
                </a:tc>
                <a:tc>
                  <a:txBody>
                    <a:bodyPr/>
                    <a:lstStyle/>
                    <a:p>
                      <a:pPr algn="ctr"/>
                      <a:r>
                        <a:rPr lang="en-US" sz="1400" b="1" dirty="0" smtClean="0"/>
                        <a:t>%</a:t>
                      </a:r>
                      <a:endParaRPr lang="en-US" sz="1400" b="1" dirty="0"/>
                    </a:p>
                  </a:txBody>
                  <a:tcPr/>
                </a:tc>
                <a:tc>
                  <a:txBody>
                    <a:bodyPr/>
                    <a:lstStyle/>
                    <a:p>
                      <a:pPr algn="ctr"/>
                      <a:r>
                        <a:rPr lang="en-US" sz="1400" b="1" dirty="0" smtClean="0"/>
                        <a:t>120.2</a:t>
                      </a:r>
                      <a:endParaRPr lang="en-US" sz="1400" b="1" dirty="0"/>
                    </a:p>
                  </a:txBody>
                  <a:tcPr/>
                </a:tc>
                <a:tc>
                  <a:txBody>
                    <a:bodyPr/>
                    <a:lstStyle/>
                    <a:p>
                      <a:pPr algn="ctr"/>
                      <a:r>
                        <a:rPr lang="en-US" sz="1400" b="1" dirty="0" smtClean="0"/>
                        <a:t>%</a:t>
                      </a:r>
                      <a:endParaRPr lang="en-US" sz="1400" b="1" dirty="0"/>
                    </a:p>
                  </a:txBody>
                  <a:tcPr/>
                </a:tc>
                <a:tc>
                  <a:txBody>
                    <a:bodyPr/>
                    <a:lstStyle/>
                    <a:p>
                      <a:pPr algn="ctr"/>
                      <a:r>
                        <a:rPr lang="en-US" sz="1400" b="1" dirty="0" smtClean="0"/>
                        <a:t>177.4</a:t>
                      </a:r>
                      <a:endParaRPr lang="en-US" sz="1400" b="1" dirty="0"/>
                    </a:p>
                  </a:txBody>
                  <a:tcPr/>
                </a:tc>
                <a:tc>
                  <a:txBody>
                    <a:bodyPr/>
                    <a:lstStyle/>
                    <a:p>
                      <a:pPr algn="ctr"/>
                      <a:r>
                        <a:rPr lang="en-US" sz="1400" b="1" dirty="0" smtClean="0"/>
                        <a:t>%</a:t>
                      </a:r>
                      <a:endParaRPr lang="en-US" sz="1400" b="1" dirty="0"/>
                    </a:p>
                  </a:txBody>
                  <a:tcPr/>
                </a:tc>
                <a:tc>
                  <a:txBody>
                    <a:bodyPr/>
                    <a:lstStyle/>
                    <a:p>
                      <a:pPr algn="ctr"/>
                      <a:r>
                        <a:rPr lang="en-US" sz="1400" b="1" dirty="0" smtClean="0"/>
                        <a:t>255.4</a:t>
                      </a:r>
                      <a:endParaRPr lang="en-US" sz="1400" b="1" dirty="0"/>
                    </a:p>
                  </a:txBody>
                  <a:tcPr/>
                </a:tc>
                <a:tc>
                  <a:txBody>
                    <a:bodyPr/>
                    <a:lstStyle/>
                    <a:p>
                      <a:pPr algn="ctr"/>
                      <a:r>
                        <a:rPr lang="en-US" sz="1400" b="1" dirty="0" smtClean="0"/>
                        <a:t>%</a:t>
                      </a:r>
                      <a:endParaRPr lang="en-US" sz="1400" b="1" dirty="0"/>
                    </a:p>
                  </a:txBody>
                  <a:tcPr/>
                </a:tc>
                <a:tc>
                  <a:txBody>
                    <a:bodyPr/>
                    <a:lstStyle/>
                    <a:p>
                      <a:pPr algn="ctr"/>
                      <a:r>
                        <a:rPr lang="en-US" sz="1400" b="1" dirty="0" smtClean="0"/>
                        <a:t>361.3</a:t>
                      </a:r>
                      <a:endParaRPr lang="en-US" sz="1400" b="1" dirty="0"/>
                    </a:p>
                  </a:txBody>
                  <a:tcPr/>
                </a:tc>
                <a:tc>
                  <a:txBody>
                    <a:bodyPr/>
                    <a:lstStyle/>
                    <a:p>
                      <a:pPr algn="ctr"/>
                      <a:r>
                        <a:rPr lang="en-US" sz="1400" b="1" dirty="0" smtClean="0"/>
                        <a:t>%</a:t>
                      </a:r>
                      <a:endParaRPr lang="en-US" sz="1400" b="1" dirty="0"/>
                    </a:p>
                  </a:txBody>
                  <a:tcPr/>
                </a:tc>
              </a:tr>
              <a:tr h="571609">
                <a:tc>
                  <a:txBody>
                    <a:bodyPr/>
                    <a:lstStyle/>
                    <a:p>
                      <a:pPr algn="ctr"/>
                      <a:r>
                        <a:rPr lang="en-US" sz="1400" b="1" dirty="0" smtClean="0"/>
                        <a:t>Oil </a:t>
                      </a:r>
                      <a:endParaRPr lang="en-US" sz="1400" b="1" dirty="0"/>
                    </a:p>
                  </a:txBody>
                  <a:tcPr/>
                </a:tc>
                <a:tc>
                  <a:txBody>
                    <a:bodyPr/>
                    <a:lstStyle/>
                    <a:p>
                      <a:pPr algn="ctr"/>
                      <a:r>
                        <a:rPr lang="en-US" sz="1400" dirty="0" smtClean="0"/>
                        <a:t>15.2</a:t>
                      </a:r>
                      <a:endParaRPr lang="en-US" sz="1400" dirty="0"/>
                    </a:p>
                  </a:txBody>
                  <a:tcPr/>
                </a:tc>
                <a:tc>
                  <a:txBody>
                    <a:bodyPr/>
                    <a:lstStyle/>
                    <a:p>
                      <a:pPr algn="ctr"/>
                      <a:r>
                        <a:rPr lang="en-US" sz="1400" dirty="0" smtClean="0"/>
                        <a:t>30</a:t>
                      </a:r>
                      <a:endParaRPr lang="en-US" sz="1400" dirty="0"/>
                    </a:p>
                  </a:txBody>
                  <a:tcPr/>
                </a:tc>
                <a:tc>
                  <a:txBody>
                    <a:bodyPr/>
                    <a:lstStyle/>
                    <a:p>
                      <a:pPr algn="ctr"/>
                      <a:r>
                        <a:rPr lang="en-US" sz="1400" dirty="0" smtClean="0"/>
                        <a:t>20.7</a:t>
                      </a:r>
                      <a:endParaRPr lang="en-US" sz="1400" dirty="0"/>
                    </a:p>
                  </a:txBody>
                  <a:tcPr/>
                </a:tc>
                <a:tc>
                  <a:txBody>
                    <a:bodyPr/>
                    <a:lstStyle/>
                    <a:p>
                      <a:pPr algn="ctr"/>
                      <a:r>
                        <a:rPr lang="en-US" sz="1400" dirty="0" smtClean="0"/>
                        <a:t>26</a:t>
                      </a:r>
                      <a:endParaRPr lang="en-US" sz="1400" dirty="0"/>
                    </a:p>
                  </a:txBody>
                  <a:tcPr/>
                </a:tc>
                <a:tc>
                  <a:txBody>
                    <a:bodyPr/>
                    <a:lstStyle/>
                    <a:p>
                      <a:pPr algn="ctr"/>
                      <a:r>
                        <a:rPr lang="en-US" sz="1400" dirty="0" smtClean="0"/>
                        <a:t>32.5</a:t>
                      </a:r>
                      <a:endParaRPr lang="en-US" sz="1400" dirty="0"/>
                    </a:p>
                  </a:txBody>
                  <a:tcPr/>
                </a:tc>
                <a:tc>
                  <a:txBody>
                    <a:bodyPr/>
                    <a:lstStyle/>
                    <a:p>
                      <a:pPr algn="ctr"/>
                      <a:r>
                        <a:rPr lang="en-US" sz="1400" dirty="0" smtClean="0"/>
                        <a:t>27</a:t>
                      </a:r>
                      <a:endParaRPr lang="en-US" sz="1400" dirty="0"/>
                    </a:p>
                  </a:txBody>
                  <a:tcPr/>
                </a:tc>
                <a:tc>
                  <a:txBody>
                    <a:bodyPr/>
                    <a:lstStyle/>
                    <a:p>
                      <a:pPr algn="ctr"/>
                      <a:r>
                        <a:rPr lang="en-US" sz="1400" dirty="0" smtClean="0"/>
                        <a:t>45.5</a:t>
                      </a:r>
                      <a:endParaRPr lang="en-US" sz="1400" dirty="0"/>
                    </a:p>
                  </a:txBody>
                  <a:tcPr/>
                </a:tc>
                <a:tc>
                  <a:txBody>
                    <a:bodyPr/>
                    <a:lstStyle/>
                    <a:p>
                      <a:pPr algn="ctr"/>
                      <a:r>
                        <a:rPr lang="en-US" sz="1400" dirty="0" smtClean="0"/>
                        <a:t>25.7</a:t>
                      </a:r>
                      <a:endParaRPr lang="en-US" sz="1400" dirty="0"/>
                    </a:p>
                  </a:txBody>
                  <a:tcPr/>
                </a:tc>
                <a:tc>
                  <a:txBody>
                    <a:bodyPr/>
                    <a:lstStyle/>
                    <a:p>
                      <a:pPr algn="ctr"/>
                      <a:r>
                        <a:rPr lang="en-US" sz="1400" dirty="0" smtClean="0"/>
                        <a:t>57.9</a:t>
                      </a:r>
                      <a:endParaRPr lang="en-US" sz="1400" dirty="0"/>
                    </a:p>
                  </a:txBody>
                  <a:tcPr/>
                </a:tc>
                <a:tc>
                  <a:txBody>
                    <a:bodyPr/>
                    <a:lstStyle/>
                    <a:p>
                      <a:pPr algn="ctr"/>
                      <a:r>
                        <a:rPr lang="en-US" sz="1400" dirty="0" smtClean="0"/>
                        <a:t>22.7</a:t>
                      </a:r>
                      <a:endParaRPr lang="en-US" sz="1400" dirty="0"/>
                    </a:p>
                  </a:txBody>
                  <a:tcPr/>
                </a:tc>
                <a:tc>
                  <a:txBody>
                    <a:bodyPr/>
                    <a:lstStyle/>
                    <a:p>
                      <a:pPr algn="ctr"/>
                      <a:r>
                        <a:rPr lang="en-US" sz="1400" dirty="0" smtClean="0"/>
                        <a:t>66.8</a:t>
                      </a:r>
                      <a:endParaRPr lang="en-US" sz="1400" dirty="0"/>
                    </a:p>
                  </a:txBody>
                  <a:tcPr/>
                </a:tc>
                <a:tc>
                  <a:txBody>
                    <a:bodyPr/>
                    <a:lstStyle/>
                    <a:p>
                      <a:pPr algn="ctr"/>
                      <a:r>
                        <a:rPr lang="en-US" sz="1400" dirty="0" smtClean="0"/>
                        <a:t>18.5</a:t>
                      </a:r>
                      <a:endParaRPr lang="en-US" sz="1400" dirty="0"/>
                    </a:p>
                  </a:txBody>
                  <a:tcPr/>
                </a:tc>
              </a:tr>
              <a:tr h="612061">
                <a:tc>
                  <a:txBody>
                    <a:bodyPr/>
                    <a:lstStyle/>
                    <a:p>
                      <a:pPr algn="ctr"/>
                      <a:r>
                        <a:rPr lang="en-US" sz="1400" b="1" dirty="0" smtClean="0"/>
                        <a:t>Natural Gas</a:t>
                      </a:r>
                      <a:endParaRPr lang="en-US" sz="1400" b="1" dirty="0"/>
                    </a:p>
                  </a:txBody>
                  <a:tcPr/>
                </a:tc>
                <a:tc>
                  <a:txBody>
                    <a:bodyPr/>
                    <a:lstStyle/>
                    <a:p>
                      <a:pPr algn="ctr"/>
                      <a:r>
                        <a:rPr lang="en-US" sz="1400" dirty="0" smtClean="0"/>
                        <a:t>25.5</a:t>
                      </a:r>
                      <a:endParaRPr lang="en-US" sz="1400" dirty="0"/>
                    </a:p>
                  </a:txBody>
                  <a:tcPr/>
                </a:tc>
                <a:tc>
                  <a:txBody>
                    <a:bodyPr/>
                    <a:lstStyle/>
                    <a:p>
                      <a:pPr algn="ctr"/>
                      <a:r>
                        <a:rPr lang="en-US" sz="1400" dirty="0" smtClean="0"/>
                        <a:t>50</a:t>
                      </a:r>
                      <a:endParaRPr lang="en-US" sz="1400" dirty="0"/>
                    </a:p>
                  </a:txBody>
                  <a:tcPr/>
                </a:tc>
                <a:tc>
                  <a:txBody>
                    <a:bodyPr/>
                    <a:lstStyle/>
                    <a:p>
                      <a:pPr algn="ctr"/>
                      <a:r>
                        <a:rPr lang="en-US" sz="1400" dirty="0" smtClean="0"/>
                        <a:t>39.0</a:t>
                      </a:r>
                      <a:endParaRPr lang="en-US" sz="1400" dirty="0"/>
                    </a:p>
                  </a:txBody>
                  <a:tcPr/>
                </a:tc>
                <a:tc>
                  <a:txBody>
                    <a:bodyPr/>
                    <a:lstStyle/>
                    <a:p>
                      <a:pPr algn="ctr"/>
                      <a:r>
                        <a:rPr lang="en-US" sz="1400" dirty="0" smtClean="0"/>
                        <a:t>49</a:t>
                      </a:r>
                      <a:endParaRPr lang="en-US" sz="1400" dirty="0"/>
                    </a:p>
                  </a:txBody>
                  <a:tcPr/>
                </a:tc>
                <a:tc>
                  <a:txBody>
                    <a:bodyPr/>
                    <a:lstStyle/>
                    <a:p>
                      <a:pPr algn="ctr"/>
                      <a:r>
                        <a:rPr lang="en-US" sz="1400" dirty="0" smtClean="0"/>
                        <a:t>53.0</a:t>
                      </a:r>
                      <a:endParaRPr lang="en-US" sz="1400" dirty="0"/>
                    </a:p>
                  </a:txBody>
                  <a:tcPr/>
                </a:tc>
                <a:tc>
                  <a:txBody>
                    <a:bodyPr/>
                    <a:lstStyle/>
                    <a:p>
                      <a:pPr algn="ctr"/>
                      <a:r>
                        <a:rPr lang="en-US" sz="1400" dirty="0" smtClean="0"/>
                        <a:t>44</a:t>
                      </a:r>
                      <a:endParaRPr lang="en-US" sz="1400" dirty="0"/>
                    </a:p>
                  </a:txBody>
                  <a:tcPr/>
                </a:tc>
                <a:tc>
                  <a:txBody>
                    <a:bodyPr/>
                    <a:lstStyle/>
                    <a:p>
                      <a:pPr algn="ctr"/>
                      <a:r>
                        <a:rPr lang="en-US" sz="1400" dirty="0" smtClean="0"/>
                        <a:t>77.9</a:t>
                      </a:r>
                      <a:endParaRPr lang="en-US" sz="1400" dirty="0"/>
                    </a:p>
                  </a:txBody>
                  <a:tcPr/>
                </a:tc>
                <a:tc>
                  <a:txBody>
                    <a:bodyPr/>
                    <a:lstStyle/>
                    <a:p>
                      <a:pPr algn="ctr"/>
                      <a:r>
                        <a:rPr lang="en-US" sz="1400" dirty="0" smtClean="0"/>
                        <a:t>44</a:t>
                      </a:r>
                      <a:endParaRPr lang="en-US" sz="1400" dirty="0"/>
                    </a:p>
                  </a:txBody>
                  <a:tcPr/>
                </a:tc>
                <a:tc>
                  <a:txBody>
                    <a:bodyPr/>
                    <a:lstStyle/>
                    <a:p>
                      <a:pPr algn="ctr"/>
                      <a:r>
                        <a:rPr lang="en-US" sz="1400" dirty="0" smtClean="0"/>
                        <a:t>114.8</a:t>
                      </a:r>
                      <a:endParaRPr lang="en-US" sz="1400" dirty="0"/>
                    </a:p>
                  </a:txBody>
                  <a:tcPr/>
                </a:tc>
                <a:tc>
                  <a:txBody>
                    <a:bodyPr/>
                    <a:lstStyle/>
                    <a:p>
                      <a:pPr algn="ctr"/>
                      <a:r>
                        <a:rPr lang="en-US" sz="1400" dirty="0" smtClean="0"/>
                        <a:t>45</a:t>
                      </a:r>
                      <a:endParaRPr lang="en-US" sz="1400" dirty="0"/>
                    </a:p>
                  </a:txBody>
                  <a:tcPr/>
                </a:tc>
                <a:tc>
                  <a:txBody>
                    <a:bodyPr/>
                    <a:lstStyle/>
                    <a:p>
                      <a:pPr algn="ctr"/>
                      <a:r>
                        <a:rPr lang="en-US" sz="1400" dirty="0" smtClean="0"/>
                        <a:t>162.6</a:t>
                      </a:r>
                      <a:endParaRPr lang="en-US" sz="1400" dirty="0"/>
                    </a:p>
                  </a:txBody>
                  <a:tcPr/>
                </a:tc>
                <a:tc>
                  <a:txBody>
                    <a:bodyPr/>
                    <a:lstStyle/>
                    <a:p>
                      <a:pPr algn="ctr"/>
                      <a:r>
                        <a:rPr lang="en-US" sz="1400" dirty="0" smtClean="0"/>
                        <a:t>45</a:t>
                      </a:r>
                      <a:endParaRPr lang="en-US" sz="1400" dirty="0"/>
                    </a:p>
                  </a:txBody>
                  <a:tcPr/>
                </a:tc>
              </a:tr>
              <a:tr h="571609">
                <a:tc>
                  <a:txBody>
                    <a:bodyPr/>
                    <a:lstStyle/>
                    <a:p>
                      <a:pPr algn="ctr"/>
                      <a:r>
                        <a:rPr lang="en-US" sz="1400" b="1" dirty="0" smtClean="0"/>
                        <a:t>Coal</a:t>
                      </a:r>
                      <a:endParaRPr lang="en-US" sz="1400" b="1" dirty="0"/>
                    </a:p>
                  </a:txBody>
                  <a:tcPr/>
                </a:tc>
                <a:tc>
                  <a:txBody>
                    <a:bodyPr/>
                    <a:lstStyle/>
                    <a:p>
                      <a:pPr algn="ctr"/>
                      <a:r>
                        <a:rPr lang="en-US" sz="1400" dirty="0" smtClean="0"/>
                        <a:t>3.3</a:t>
                      </a:r>
                      <a:endParaRPr lang="en-US" sz="1400" dirty="0"/>
                    </a:p>
                  </a:txBody>
                  <a:tcPr/>
                </a:tc>
                <a:tc>
                  <a:txBody>
                    <a:bodyPr/>
                    <a:lstStyle/>
                    <a:p>
                      <a:pPr algn="ctr"/>
                      <a:r>
                        <a:rPr lang="en-US" sz="1400" dirty="0" smtClean="0"/>
                        <a:t>6.5</a:t>
                      </a:r>
                      <a:endParaRPr lang="en-US" sz="1400" dirty="0"/>
                    </a:p>
                  </a:txBody>
                  <a:tcPr/>
                </a:tc>
                <a:tc>
                  <a:txBody>
                    <a:bodyPr/>
                    <a:lstStyle/>
                    <a:p>
                      <a:pPr algn="ctr"/>
                      <a:r>
                        <a:rPr lang="en-US" sz="1400" dirty="0" smtClean="0"/>
                        <a:t>7.2</a:t>
                      </a:r>
                      <a:endParaRPr lang="en-US" sz="1400" dirty="0"/>
                    </a:p>
                  </a:txBody>
                  <a:tcPr/>
                </a:tc>
                <a:tc>
                  <a:txBody>
                    <a:bodyPr/>
                    <a:lstStyle/>
                    <a:p>
                      <a:pPr algn="ctr"/>
                      <a:r>
                        <a:rPr lang="en-US" sz="1400" dirty="0" smtClean="0"/>
                        <a:t>9</a:t>
                      </a:r>
                      <a:endParaRPr lang="en-US" sz="1400" dirty="0"/>
                    </a:p>
                  </a:txBody>
                  <a:tcPr/>
                </a:tc>
                <a:tc>
                  <a:txBody>
                    <a:bodyPr/>
                    <a:lstStyle/>
                    <a:p>
                      <a:pPr algn="ctr"/>
                      <a:r>
                        <a:rPr lang="en-US" sz="1400" dirty="0" smtClean="0"/>
                        <a:t>14.5</a:t>
                      </a:r>
                      <a:endParaRPr lang="en-US" sz="1400" dirty="0"/>
                    </a:p>
                  </a:txBody>
                  <a:tcPr/>
                </a:tc>
                <a:tc>
                  <a:txBody>
                    <a:bodyPr/>
                    <a:lstStyle/>
                    <a:p>
                      <a:pPr algn="ctr"/>
                      <a:r>
                        <a:rPr lang="en-US" sz="1400" dirty="0" smtClean="0"/>
                        <a:t>12</a:t>
                      </a:r>
                      <a:endParaRPr lang="en-US" sz="1400" dirty="0"/>
                    </a:p>
                  </a:txBody>
                  <a:tcPr/>
                </a:tc>
                <a:tc>
                  <a:txBody>
                    <a:bodyPr/>
                    <a:lstStyle/>
                    <a:p>
                      <a:pPr algn="ctr"/>
                      <a:r>
                        <a:rPr lang="en-US" sz="1400" dirty="0" smtClean="0"/>
                        <a:t>24.8</a:t>
                      </a:r>
                      <a:endParaRPr lang="en-US" sz="1400" dirty="0"/>
                    </a:p>
                  </a:txBody>
                  <a:tcPr/>
                </a:tc>
                <a:tc>
                  <a:txBody>
                    <a:bodyPr/>
                    <a:lstStyle/>
                    <a:p>
                      <a:pPr algn="ctr"/>
                      <a:r>
                        <a:rPr lang="en-US" sz="1400" dirty="0" smtClean="0"/>
                        <a:t>14.0</a:t>
                      </a:r>
                      <a:endParaRPr lang="en-US" sz="1400" dirty="0"/>
                    </a:p>
                  </a:txBody>
                  <a:tcPr/>
                </a:tc>
                <a:tc>
                  <a:txBody>
                    <a:bodyPr/>
                    <a:lstStyle/>
                    <a:p>
                      <a:pPr algn="ctr"/>
                      <a:r>
                        <a:rPr lang="en-US" sz="1400" dirty="0" smtClean="0"/>
                        <a:t>38.3</a:t>
                      </a:r>
                      <a:endParaRPr lang="en-US" sz="1400" dirty="0"/>
                    </a:p>
                  </a:txBody>
                  <a:tcPr/>
                </a:tc>
                <a:tc>
                  <a:txBody>
                    <a:bodyPr/>
                    <a:lstStyle/>
                    <a:p>
                      <a:pPr algn="ctr"/>
                      <a:r>
                        <a:rPr lang="en-US" sz="1400" dirty="0" smtClean="0"/>
                        <a:t>15</a:t>
                      </a:r>
                      <a:endParaRPr lang="en-US" sz="1400" dirty="0"/>
                    </a:p>
                  </a:txBody>
                  <a:tcPr/>
                </a:tc>
                <a:tc>
                  <a:txBody>
                    <a:bodyPr/>
                    <a:lstStyle/>
                    <a:p>
                      <a:pPr algn="ctr"/>
                      <a:r>
                        <a:rPr lang="en-US" sz="1400" dirty="0" smtClean="0"/>
                        <a:t>68.65</a:t>
                      </a:r>
                      <a:endParaRPr lang="en-US" sz="1400" dirty="0"/>
                    </a:p>
                  </a:txBody>
                  <a:tcPr/>
                </a:tc>
                <a:tc>
                  <a:txBody>
                    <a:bodyPr/>
                    <a:lstStyle/>
                    <a:p>
                      <a:pPr algn="ctr"/>
                      <a:r>
                        <a:rPr lang="en-US" sz="1400" dirty="0" smtClean="0"/>
                        <a:t>19</a:t>
                      </a:r>
                      <a:endParaRPr lang="en-US" sz="1400" dirty="0"/>
                    </a:p>
                  </a:txBody>
                  <a:tcPr/>
                </a:tc>
              </a:tr>
              <a:tr h="571609">
                <a:tc>
                  <a:txBody>
                    <a:bodyPr/>
                    <a:lstStyle/>
                    <a:p>
                      <a:pPr algn="ctr"/>
                      <a:r>
                        <a:rPr lang="en-US" sz="1400" b="1" dirty="0" smtClean="0"/>
                        <a:t>Hydro</a:t>
                      </a:r>
                      <a:endParaRPr lang="en-US" sz="1400" b="1" dirty="0"/>
                    </a:p>
                  </a:txBody>
                  <a:tcPr/>
                </a:tc>
                <a:tc>
                  <a:txBody>
                    <a:bodyPr/>
                    <a:lstStyle/>
                    <a:p>
                      <a:pPr algn="ctr"/>
                      <a:r>
                        <a:rPr lang="en-US" sz="1400" dirty="0" smtClean="0"/>
                        <a:t>6.4</a:t>
                      </a:r>
                      <a:endParaRPr lang="en-US" sz="1400" dirty="0"/>
                    </a:p>
                  </a:txBody>
                  <a:tcPr/>
                </a:tc>
                <a:tc>
                  <a:txBody>
                    <a:bodyPr/>
                    <a:lstStyle/>
                    <a:p>
                      <a:pPr algn="ctr"/>
                      <a:r>
                        <a:rPr lang="en-US" sz="1400" dirty="0" smtClean="0"/>
                        <a:t>12.7</a:t>
                      </a:r>
                      <a:endParaRPr lang="en-US" sz="1400" dirty="0"/>
                    </a:p>
                  </a:txBody>
                  <a:tcPr/>
                </a:tc>
                <a:tc>
                  <a:txBody>
                    <a:bodyPr/>
                    <a:lstStyle/>
                    <a:p>
                      <a:pPr algn="ctr"/>
                      <a:r>
                        <a:rPr lang="en-US" sz="1400" dirty="0" smtClean="0"/>
                        <a:t>11.0</a:t>
                      </a:r>
                      <a:endParaRPr lang="en-US" sz="1400" dirty="0"/>
                    </a:p>
                  </a:txBody>
                  <a:tcPr/>
                </a:tc>
                <a:tc>
                  <a:txBody>
                    <a:bodyPr/>
                    <a:lstStyle/>
                    <a:p>
                      <a:pPr algn="ctr"/>
                      <a:r>
                        <a:rPr lang="en-US" sz="1400" dirty="0" smtClean="0"/>
                        <a:t>13.9</a:t>
                      </a:r>
                      <a:endParaRPr lang="en-US" sz="1400" dirty="0"/>
                    </a:p>
                  </a:txBody>
                  <a:tcPr/>
                </a:tc>
                <a:tc>
                  <a:txBody>
                    <a:bodyPr/>
                    <a:lstStyle/>
                    <a:p>
                      <a:pPr algn="ctr"/>
                      <a:r>
                        <a:rPr lang="en-US" sz="1400" dirty="0" smtClean="0"/>
                        <a:t>16.4</a:t>
                      </a:r>
                      <a:endParaRPr lang="en-US" sz="1400" dirty="0"/>
                    </a:p>
                  </a:txBody>
                  <a:tcPr/>
                </a:tc>
                <a:tc>
                  <a:txBody>
                    <a:bodyPr/>
                    <a:lstStyle/>
                    <a:p>
                      <a:pPr algn="ctr"/>
                      <a:r>
                        <a:rPr lang="en-US" sz="1400" dirty="0" smtClean="0"/>
                        <a:t>13.6</a:t>
                      </a:r>
                      <a:endParaRPr lang="en-US" sz="1400" dirty="0"/>
                    </a:p>
                  </a:txBody>
                  <a:tcPr/>
                </a:tc>
                <a:tc>
                  <a:txBody>
                    <a:bodyPr/>
                    <a:lstStyle/>
                    <a:p>
                      <a:pPr algn="ctr"/>
                      <a:r>
                        <a:rPr lang="en-US" sz="1400" dirty="0" smtClean="0"/>
                        <a:t>21.4</a:t>
                      </a:r>
                      <a:endParaRPr lang="en-US" sz="1400" dirty="0"/>
                    </a:p>
                  </a:txBody>
                  <a:tcPr/>
                </a:tc>
                <a:tc>
                  <a:txBody>
                    <a:bodyPr/>
                    <a:lstStyle/>
                    <a:p>
                      <a:pPr algn="ctr"/>
                      <a:r>
                        <a:rPr lang="en-US" sz="1400" dirty="0" smtClean="0"/>
                        <a:t>12.1</a:t>
                      </a:r>
                      <a:endParaRPr lang="en-US" sz="1400" dirty="0"/>
                    </a:p>
                  </a:txBody>
                  <a:tcPr/>
                </a:tc>
                <a:tc>
                  <a:txBody>
                    <a:bodyPr/>
                    <a:lstStyle/>
                    <a:p>
                      <a:pPr algn="ctr"/>
                      <a:r>
                        <a:rPr lang="en-US" sz="1400" dirty="0" smtClean="0"/>
                        <a:t>30.5</a:t>
                      </a:r>
                      <a:endParaRPr lang="en-US" sz="1400" dirty="0"/>
                    </a:p>
                  </a:txBody>
                  <a:tcPr/>
                </a:tc>
                <a:tc>
                  <a:txBody>
                    <a:bodyPr/>
                    <a:lstStyle/>
                    <a:p>
                      <a:pPr algn="ctr"/>
                      <a:r>
                        <a:rPr lang="en-US" sz="1400" dirty="0" smtClean="0"/>
                        <a:t>12</a:t>
                      </a:r>
                      <a:endParaRPr lang="en-US" sz="1400" dirty="0"/>
                    </a:p>
                  </a:txBody>
                  <a:tcPr/>
                </a:tc>
                <a:tc>
                  <a:txBody>
                    <a:bodyPr/>
                    <a:lstStyle/>
                    <a:p>
                      <a:pPr algn="ctr"/>
                      <a:r>
                        <a:rPr lang="en-US" sz="1400" dirty="0" smtClean="0"/>
                        <a:t>38.9</a:t>
                      </a:r>
                      <a:endParaRPr lang="en-US" sz="1400" dirty="0"/>
                    </a:p>
                  </a:txBody>
                  <a:tcPr/>
                </a:tc>
                <a:tc>
                  <a:txBody>
                    <a:bodyPr/>
                    <a:lstStyle/>
                    <a:p>
                      <a:pPr algn="ctr"/>
                      <a:r>
                        <a:rPr lang="en-US" sz="1400" dirty="0" smtClean="0"/>
                        <a:t>10.8</a:t>
                      </a:r>
                      <a:endParaRPr lang="en-US" sz="1400" dirty="0"/>
                    </a:p>
                  </a:txBody>
                  <a:tcPr/>
                </a:tc>
              </a:tr>
              <a:tr h="571609">
                <a:tc>
                  <a:txBody>
                    <a:bodyPr/>
                    <a:lstStyle/>
                    <a:p>
                      <a:pPr algn="ctr"/>
                      <a:r>
                        <a:rPr lang="en-US" sz="1400" b="1" dirty="0" smtClean="0"/>
                        <a:t>Renewable</a:t>
                      </a:r>
                      <a:endParaRPr lang="en-US" sz="1400" b="1" dirty="0"/>
                    </a:p>
                  </a:txBody>
                  <a:tcPr/>
                </a:tc>
                <a:tc>
                  <a:txBody>
                    <a:bodyPr/>
                    <a:lstStyle/>
                    <a:p>
                      <a:pPr algn="ctr"/>
                      <a:r>
                        <a:rPr lang="en-US" sz="1400" dirty="0" smtClean="0"/>
                        <a:t>0.0</a:t>
                      </a:r>
                      <a:endParaRPr lang="en-US" sz="1400" dirty="0"/>
                    </a:p>
                  </a:txBody>
                  <a:tcPr/>
                </a:tc>
                <a:tc>
                  <a:txBody>
                    <a:bodyPr/>
                    <a:lstStyle/>
                    <a:p>
                      <a:pPr algn="ctr"/>
                      <a:r>
                        <a:rPr lang="en-US" sz="1400" dirty="0" smtClean="0"/>
                        <a:t>0.0</a:t>
                      </a:r>
                      <a:endParaRPr lang="en-US" sz="1400" dirty="0"/>
                    </a:p>
                  </a:txBody>
                  <a:tcPr/>
                </a:tc>
                <a:tc>
                  <a:txBody>
                    <a:bodyPr/>
                    <a:lstStyle/>
                    <a:p>
                      <a:pPr algn="ctr"/>
                      <a:r>
                        <a:rPr lang="en-US" sz="1400" dirty="0" smtClean="0"/>
                        <a:t>0.84</a:t>
                      </a:r>
                      <a:endParaRPr lang="en-US" sz="1400" dirty="0"/>
                    </a:p>
                  </a:txBody>
                  <a:tcPr/>
                </a:tc>
                <a:tc>
                  <a:txBody>
                    <a:bodyPr/>
                    <a:lstStyle/>
                    <a:p>
                      <a:pPr algn="ctr"/>
                      <a:r>
                        <a:rPr lang="en-US" sz="1400" dirty="0" smtClean="0"/>
                        <a:t>1.1</a:t>
                      </a:r>
                      <a:endParaRPr lang="en-US" sz="1400" dirty="0"/>
                    </a:p>
                  </a:txBody>
                  <a:tcPr/>
                </a:tc>
                <a:tc>
                  <a:txBody>
                    <a:bodyPr/>
                    <a:lstStyle/>
                    <a:p>
                      <a:pPr algn="ctr"/>
                      <a:r>
                        <a:rPr lang="en-US" sz="1400" dirty="0" smtClean="0"/>
                        <a:t>1.6</a:t>
                      </a:r>
                      <a:endParaRPr lang="en-US" sz="1400" dirty="0"/>
                    </a:p>
                  </a:txBody>
                  <a:tcPr/>
                </a:tc>
                <a:tc>
                  <a:txBody>
                    <a:bodyPr/>
                    <a:lstStyle/>
                    <a:p>
                      <a:pPr algn="ctr"/>
                      <a:r>
                        <a:rPr lang="en-US" sz="1400" dirty="0" smtClean="0"/>
                        <a:t>1.3</a:t>
                      </a:r>
                      <a:endParaRPr lang="en-US" sz="1400" dirty="0"/>
                    </a:p>
                  </a:txBody>
                  <a:tcPr/>
                </a:tc>
                <a:tc>
                  <a:txBody>
                    <a:bodyPr/>
                    <a:lstStyle/>
                    <a:p>
                      <a:pPr algn="ctr"/>
                      <a:r>
                        <a:rPr lang="en-US" sz="1400" dirty="0" smtClean="0"/>
                        <a:t>3.0</a:t>
                      </a:r>
                      <a:endParaRPr lang="en-US" sz="1400" dirty="0"/>
                    </a:p>
                  </a:txBody>
                  <a:tcPr/>
                </a:tc>
                <a:tc>
                  <a:txBody>
                    <a:bodyPr/>
                    <a:lstStyle/>
                    <a:p>
                      <a:pPr algn="ctr"/>
                      <a:r>
                        <a:rPr lang="en-US" sz="1400" dirty="0" smtClean="0"/>
                        <a:t>1.7</a:t>
                      </a:r>
                      <a:endParaRPr lang="en-US" sz="1400" dirty="0"/>
                    </a:p>
                  </a:txBody>
                  <a:tcPr/>
                </a:tc>
                <a:tc>
                  <a:txBody>
                    <a:bodyPr/>
                    <a:lstStyle/>
                    <a:p>
                      <a:pPr algn="ctr"/>
                      <a:r>
                        <a:rPr lang="en-US" sz="1400" dirty="0" smtClean="0"/>
                        <a:t>5.58</a:t>
                      </a:r>
                      <a:endParaRPr lang="en-US" sz="1400" dirty="0"/>
                    </a:p>
                  </a:txBody>
                  <a:tcPr/>
                </a:tc>
                <a:tc>
                  <a:txBody>
                    <a:bodyPr/>
                    <a:lstStyle/>
                    <a:p>
                      <a:pPr algn="ctr"/>
                      <a:r>
                        <a:rPr lang="en-US" sz="1400" dirty="0" smtClean="0"/>
                        <a:t>2.2</a:t>
                      </a:r>
                      <a:endParaRPr lang="en-US" sz="1400" dirty="0"/>
                    </a:p>
                  </a:txBody>
                  <a:tcPr/>
                </a:tc>
                <a:tc>
                  <a:txBody>
                    <a:bodyPr/>
                    <a:lstStyle/>
                    <a:p>
                      <a:pPr algn="ctr"/>
                      <a:r>
                        <a:rPr lang="en-US" sz="1400" dirty="0" smtClean="0"/>
                        <a:t>9.2</a:t>
                      </a:r>
                      <a:endParaRPr lang="en-US" sz="1400" dirty="0"/>
                    </a:p>
                  </a:txBody>
                  <a:tcPr/>
                </a:tc>
                <a:tc>
                  <a:txBody>
                    <a:bodyPr/>
                    <a:lstStyle/>
                    <a:p>
                      <a:pPr algn="ctr"/>
                      <a:r>
                        <a:rPr lang="en-US" sz="1400" dirty="0" smtClean="0"/>
                        <a:t>2.5</a:t>
                      </a:r>
                      <a:endParaRPr lang="en-US" sz="1400" dirty="0"/>
                    </a:p>
                  </a:txBody>
                  <a:tcPr/>
                </a:tc>
              </a:tr>
              <a:tr h="571609">
                <a:tc>
                  <a:txBody>
                    <a:bodyPr/>
                    <a:lstStyle/>
                    <a:p>
                      <a:pPr algn="ctr"/>
                      <a:r>
                        <a:rPr lang="en-US" sz="1400" b="1" dirty="0" smtClean="0"/>
                        <a:t>Nuclear</a:t>
                      </a:r>
                      <a:endParaRPr lang="en-US" sz="1400" b="1" dirty="0"/>
                    </a:p>
                  </a:txBody>
                  <a:tcPr/>
                </a:tc>
                <a:tc>
                  <a:txBody>
                    <a:bodyPr/>
                    <a:lstStyle/>
                    <a:p>
                      <a:pPr algn="ctr"/>
                      <a:r>
                        <a:rPr lang="en-US" sz="1400" dirty="0" smtClean="0"/>
                        <a:t>0.4</a:t>
                      </a:r>
                      <a:endParaRPr lang="en-US" sz="1400" dirty="0"/>
                    </a:p>
                  </a:txBody>
                  <a:tcPr/>
                </a:tc>
                <a:tc>
                  <a:txBody>
                    <a:bodyPr/>
                    <a:lstStyle/>
                    <a:p>
                      <a:pPr algn="ctr"/>
                      <a:r>
                        <a:rPr lang="en-US" sz="1400" dirty="0" smtClean="0"/>
                        <a:t>0.8</a:t>
                      </a:r>
                      <a:endParaRPr lang="en-US" sz="1400" dirty="0"/>
                    </a:p>
                  </a:txBody>
                  <a:tcPr/>
                </a:tc>
                <a:tc>
                  <a:txBody>
                    <a:bodyPr/>
                    <a:lstStyle/>
                    <a:p>
                      <a:pPr algn="ctr"/>
                      <a:r>
                        <a:rPr lang="en-US" sz="1400" dirty="0" smtClean="0"/>
                        <a:t>0.69</a:t>
                      </a:r>
                      <a:endParaRPr lang="en-US" sz="1400" dirty="0"/>
                    </a:p>
                  </a:txBody>
                  <a:tcPr/>
                </a:tc>
                <a:tc>
                  <a:txBody>
                    <a:bodyPr/>
                    <a:lstStyle/>
                    <a:p>
                      <a:pPr algn="ctr"/>
                      <a:r>
                        <a:rPr lang="en-US" sz="1400" dirty="0" smtClean="0"/>
                        <a:t>1.9</a:t>
                      </a:r>
                      <a:endParaRPr lang="en-US" sz="1400" dirty="0"/>
                    </a:p>
                  </a:txBody>
                  <a:tcPr/>
                </a:tc>
                <a:tc>
                  <a:txBody>
                    <a:bodyPr/>
                    <a:lstStyle/>
                    <a:p>
                      <a:pPr algn="ctr"/>
                      <a:r>
                        <a:rPr lang="en-US" sz="1400" dirty="0" smtClean="0"/>
                        <a:t>2.2</a:t>
                      </a:r>
                      <a:endParaRPr lang="en-US" sz="1400" dirty="0"/>
                    </a:p>
                  </a:txBody>
                  <a:tcPr/>
                </a:tc>
                <a:tc>
                  <a:txBody>
                    <a:bodyPr/>
                    <a:lstStyle/>
                    <a:p>
                      <a:pPr algn="ctr"/>
                      <a:r>
                        <a:rPr lang="en-US" sz="1400" dirty="0" smtClean="0"/>
                        <a:t>1.9</a:t>
                      </a:r>
                      <a:endParaRPr lang="en-US" sz="1400" dirty="0"/>
                    </a:p>
                  </a:txBody>
                  <a:tcPr/>
                </a:tc>
                <a:tc>
                  <a:txBody>
                    <a:bodyPr/>
                    <a:lstStyle/>
                    <a:p>
                      <a:pPr algn="ctr"/>
                      <a:r>
                        <a:rPr lang="en-US" sz="1400" dirty="0" smtClean="0"/>
                        <a:t>4.8</a:t>
                      </a:r>
                      <a:endParaRPr lang="en-US" sz="1400" dirty="0"/>
                    </a:p>
                  </a:txBody>
                  <a:tcPr/>
                </a:tc>
                <a:tc>
                  <a:txBody>
                    <a:bodyPr/>
                    <a:lstStyle/>
                    <a:p>
                      <a:pPr algn="ctr"/>
                      <a:r>
                        <a:rPr lang="en-US" sz="1400" dirty="0" smtClean="0"/>
                        <a:t>2.7</a:t>
                      </a:r>
                      <a:endParaRPr lang="en-US" sz="1400" dirty="0"/>
                    </a:p>
                  </a:txBody>
                  <a:tcPr/>
                </a:tc>
                <a:tc>
                  <a:txBody>
                    <a:bodyPr/>
                    <a:lstStyle/>
                    <a:p>
                      <a:pPr algn="ctr"/>
                      <a:r>
                        <a:rPr lang="en-US" sz="1400" dirty="0" smtClean="0"/>
                        <a:t>8.24</a:t>
                      </a:r>
                      <a:endParaRPr lang="en-US" sz="1400" dirty="0"/>
                    </a:p>
                  </a:txBody>
                  <a:tcPr/>
                </a:tc>
                <a:tc>
                  <a:txBody>
                    <a:bodyPr/>
                    <a:lstStyle/>
                    <a:p>
                      <a:pPr algn="ctr"/>
                      <a:r>
                        <a:rPr lang="en-US" sz="1400" dirty="0" smtClean="0"/>
                        <a:t>3.2</a:t>
                      </a:r>
                      <a:endParaRPr lang="en-US" sz="1400" dirty="0"/>
                    </a:p>
                  </a:txBody>
                  <a:tcPr/>
                </a:tc>
                <a:tc>
                  <a:txBody>
                    <a:bodyPr/>
                    <a:lstStyle/>
                    <a:p>
                      <a:pPr algn="ctr"/>
                      <a:r>
                        <a:rPr lang="en-US" sz="1400" dirty="0" smtClean="0"/>
                        <a:t>15.1</a:t>
                      </a:r>
                      <a:endParaRPr lang="en-US" sz="1400" dirty="0"/>
                    </a:p>
                  </a:txBody>
                  <a:tcPr/>
                </a:tc>
                <a:tc>
                  <a:txBody>
                    <a:bodyPr/>
                    <a:lstStyle/>
                    <a:p>
                      <a:pPr algn="ctr"/>
                      <a:r>
                        <a:rPr lang="en-US" sz="1400" dirty="0" smtClean="0"/>
                        <a:t>4.2</a:t>
                      </a:r>
                      <a:endParaRPr lang="en-US" sz="1400" dirty="0"/>
                    </a:p>
                  </a:txBody>
                  <a:tcPr/>
                </a:tc>
              </a:tr>
            </a:tbl>
          </a:graphicData>
        </a:graphic>
      </p:graphicFrame>
      <p:sp>
        <p:nvSpPr>
          <p:cNvPr id="6" name="TextBox 5"/>
          <p:cNvSpPr txBox="1"/>
          <p:nvPr/>
        </p:nvSpPr>
        <p:spPr>
          <a:xfrm>
            <a:off x="4149941" y="6581001"/>
            <a:ext cx="4994059" cy="276999"/>
          </a:xfrm>
          <a:prstGeom prst="rect">
            <a:avLst/>
          </a:prstGeom>
          <a:noFill/>
        </p:spPr>
        <p:txBody>
          <a:bodyPr wrap="none" rtlCol="0">
            <a:spAutoFit/>
          </a:bodyPr>
          <a:lstStyle/>
          <a:p>
            <a:pPr algn="ctr"/>
            <a:r>
              <a:rPr lang="en-US" sz="1200" dirty="0" smtClean="0"/>
              <a:t>http://www.pc.gov.pk/vision2030/approach%20paper/Approach%20Paper.pdf</a:t>
            </a:r>
            <a:endParaRPr lang="en-US" sz="1200" dirty="0"/>
          </a:p>
        </p:txBody>
      </p:sp>
      <p:sp>
        <p:nvSpPr>
          <p:cNvPr id="7" name="TextBox 6"/>
          <p:cNvSpPr txBox="1"/>
          <p:nvPr/>
        </p:nvSpPr>
        <p:spPr>
          <a:xfrm>
            <a:off x="1905000" y="228600"/>
            <a:ext cx="6464718" cy="523220"/>
          </a:xfrm>
          <a:prstGeom prst="rect">
            <a:avLst/>
          </a:prstGeom>
          <a:noFill/>
        </p:spPr>
        <p:txBody>
          <a:bodyPr wrap="none" rtlCol="0">
            <a:spAutoFit/>
          </a:bodyPr>
          <a:lstStyle/>
          <a:p>
            <a:pPr algn="ctr"/>
            <a:r>
              <a:rPr lang="en-US" sz="2800" b="1" dirty="0" smtClean="0"/>
              <a:t>ENERGY MIX PROJECTIONS 2005-30</a:t>
            </a:r>
            <a:endParaRPr lang="en-US" sz="2800" b="1"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a:srcRect/>
          <a:stretch>
            <a:fillRect/>
          </a:stretch>
        </p:blipFill>
        <p:spPr bwMode="auto">
          <a:xfrm>
            <a:off x="152400" y="1371600"/>
            <a:ext cx="8839200" cy="5029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09600" y="1447800"/>
            <a:ext cx="7772400" cy="1066800"/>
          </a:xfrm>
        </p:spPr>
        <p:txBody>
          <a:bodyPr/>
          <a:lstStyle/>
          <a:p>
            <a:pPr eaLnBrk="1" hangingPunct="1"/>
            <a:r>
              <a:rPr lang="en-US" sz="3200" u="sng" dirty="0" smtClean="0">
                <a:solidFill>
                  <a:srgbClr val="0000FF"/>
                </a:solidFill>
              </a:rPr>
              <a:t>Energy crises has lead to tremendous opportunity for </a:t>
            </a:r>
            <a:r>
              <a:rPr lang="en-US" sz="3200" b="1" u="sng" dirty="0" smtClean="0">
                <a:solidFill>
                  <a:srgbClr val="0000FF"/>
                </a:solidFill>
              </a:rPr>
              <a:t>Alternate Energy Sources</a:t>
            </a:r>
            <a:endParaRPr lang="en-US" sz="3200" b="1" dirty="0" smtClean="0"/>
          </a:p>
        </p:txBody>
      </p:sp>
      <p:sp>
        <p:nvSpPr>
          <p:cNvPr id="10243" name="Rectangle 3"/>
          <p:cNvSpPr>
            <a:spLocks noGrp="1" noChangeArrowheads="1"/>
          </p:cNvSpPr>
          <p:nvPr>
            <p:ph idx="1"/>
          </p:nvPr>
        </p:nvSpPr>
        <p:spPr>
          <a:xfrm>
            <a:off x="762000" y="3200400"/>
            <a:ext cx="7772400" cy="2514600"/>
          </a:xfrm>
        </p:spPr>
        <p:txBody>
          <a:bodyPr/>
          <a:lstStyle/>
          <a:p>
            <a:pPr eaLnBrk="1" hangingPunct="1">
              <a:lnSpc>
                <a:spcPct val="90000"/>
              </a:lnSpc>
              <a:buClr>
                <a:srgbClr val="FF3300"/>
              </a:buClr>
              <a:buFont typeface="Wingdings" pitchFamily="2" charset="2"/>
              <a:buChar char="v"/>
            </a:pPr>
            <a:r>
              <a:rPr lang="en-US" sz="2400" dirty="0" smtClean="0"/>
              <a:t>Fossil fuel reserves are declining</a:t>
            </a:r>
          </a:p>
          <a:p>
            <a:pPr eaLnBrk="1" hangingPunct="1">
              <a:lnSpc>
                <a:spcPct val="90000"/>
              </a:lnSpc>
              <a:buClr>
                <a:srgbClr val="FF3300"/>
              </a:buClr>
              <a:buFont typeface="Wingdings" pitchFamily="2" charset="2"/>
              <a:buChar char="v"/>
            </a:pPr>
            <a:r>
              <a:rPr lang="en-US" sz="2400" dirty="0" smtClean="0"/>
              <a:t>Concerns over security of assured supplies</a:t>
            </a:r>
          </a:p>
          <a:p>
            <a:pPr eaLnBrk="1" hangingPunct="1">
              <a:lnSpc>
                <a:spcPct val="90000"/>
              </a:lnSpc>
              <a:buClr>
                <a:srgbClr val="FF3300"/>
              </a:buClr>
              <a:buFont typeface="Wingdings" pitchFamily="2" charset="2"/>
              <a:buChar char="v"/>
            </a:pPr>
            <a:r>
              <a:rPr lang="en-US" sz="2400" dirty="0" smtClean="0"/>
              <a:t>Ever-increasing prices of petroleum products</a:t>
            </a:r>
          </a:p>
          <a:p>
            <a:pPr eaLnBrk="1" hangingPunct="1">
              <a:lnSpc>
                <a:spcPct val="90000"/>
              </a:lnSpc>
              <a:buClr>
                <a:srgbClr val="FF3300"/>
              </a:buClr>
              <a:buFont typeface="Wingdings" pitchFamily="2" charset="2"/>
              <a:buChar char="v"/>
            </a:pPr>
            <a:r>
              <a:rPr lang="en-US" sz="2400" dirty="0" smtClean="0"/>
              <a:t>Environment effects</a:t>
            </a:r>
          </a:p>
        </p:txBody>
      </p:sp>
    </p:spTree>
  </p:cSld>
  <p:clrMapOvr>
    <a:masterClrMapping/>
  </p:clrMapOvr>
  <p:transition>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sz="2800" b="1" dirty="0" smtClean="0"/>
              <a:t>AVAILABLE ALTERNATIVE ENERGY SOURCES</a:t>
            </a:r>
            <a:endParaRPr lang="en-US" sz="2800" b="1" dirty="0"/>
          </a:p>
        </p:txBody>
      </p:sp>
      <p:pic>
        <p:nvPicPr>
          <p:cNvPr id="4" name="Content Placeholder 5" descr="7.bmp"/>
          <p:cNvPicPr>
            <a:picLocks noChangeAspect="1"/>
          </p:cNvPicPr>
          <p:nvPr/>
        </p:nvPicPr>
        <p:blipFill>
          <a:blip r:embed="rId2" cstate="print"/>
          <a:srcRect/>
          <a:stretch>
            <a:fillRect/>
          </a:stretch>
        </p:blipFill>
        <p:spPr bwMode="auto">
          <a:xfrm>
            <a:off x="762000" y="1676400"/>
            <a:ext cx="7620000" cy="44958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838200"/>
          </a:xfrm>
        </p:spPr>
        <p:txBody>
          <a:bodyPr/>
          <a:lstStyle/>
          <a:p>
            <a:r>
              <a:rPr lang="en-US" sz="2800" b="1" dirty="0" smtClean="0"/>
              <a:t>MAJOR ENERGY CONSUMERS</a:t>
            </a:r>
            <a:endParaRPr lang="en-US" sz="2800" b="1" dirty="0"/>
          </a:p>
        </p:txBody>
      </p:sp>
      <p:sp>
        <p:nvSpPr>
          <p:cNvPr id="3" name="Text Placeholder 2"/>
          <p:cNvSpPr>
            <a:spLocks noGrp="1"/>
          </p:cNvSpPr>
          <p:nvPr>
            <p:ph type="body" idx="1"/>
          </p:nvPr>
        </p:nvSpPr>
        <p:spPr>
          <a:xfrm>
            <a:off x="228600" y="1295400"/>
            <a:ext cx="4040188" cy="639762"/>
          </a:xfrm>
        </p:spPr>
        <p:txBody>
          <a:bodyPr/>
          <a:lstStyle/>
          <a:p>
            <a:r>
              <a:rPr lang="en-US" dirty="0" smtClean="0"/>
              <a:t>POWER SECTOR</a:t>
            </a:r>
            <a:endParaRPr lang="en-US" dirty="0"/>
          </a:p>
        </p:txBody>
      </p:sp>
      <p:pic>
        <p:nvPicPr>
          <p:cNvPr id="7" name="Content Placeholder 6" descr="11.jpg"/>
          <p:cNvPicPr>
            <a:picLocks noGrp="1" noChangeAspect="1"/>
          </p:cNvPicPr>
          <p:nvPr>
            <p:ph sz="half" idx="2"/>
          </p:nvPr>
        </p:nvPicPr>
        <p:blipFill>
          <a:blip r:embed="rId2" cstate="print"/>
          <a:stretch>
            <a:fillRect/>
          </a:stretch>
        </p:blipFill>
        <p:spPr>
          <a:xfrm>
            <a:off x="228600" y="1905001"/>
            <a:ext cx="2996406" cy="2362200"/>
          </a:xfrm>
        </p:spPr>
      </p:pic>
      <p:sp>
        <p:nvSpPr>
          <p:cNvPr id="5" name="Text Placeholder 4"/>
          <p:cNvSpPr>
            <a:spLocks noGrp="1"/>
          </p:cNvSpPr>
          <p:nvPr>
            <p:ph type="body" sz="quarter" idx="3"/>
          </p:nvPr>
        </p:nvSpPr>
        <p:spPr>
          <a:xfrm>
            <a:off x="4495800" y="1295400"/>
            <a:ext cx="4041775" cy="639762"/>
          </a:xfrm>
        </p:spPr>
        <p:txBody>
          <a:bodyPr/>
          <a:lstStyle/>
          <a:p>
            <a:r>
              <a:rPr lang="en-US" dirty="0" smtClean="0"/>
              <a:t>TRANSPORT SECTOR</a:t>
            </a:r>
            <a:endParaRPr lang="en-US" dirty="0"/>
          </a:p>
        </p:txBody>
      </p:sp>
      <p:pic>
        <p:nvPicPr>
          <p:cNvPr id="8" name="Content Placeholder 7" descr="13.jpg"/>
          <p:cNvPicPr>
            <a:picLocks noGrp="1" noChangeAspect="1"/>
          </p:cNvPicPr>
          <p:nvPr>
            <p:ph sz="quarter" idx="4"/>
          </p:nvPr>
        </p:nvPicPr>
        <p:blipFill>
          <a:blip r:embed="rId3" cstate="print"/>
          <a:stretch>
            <a:fillRect/>
          </a:stretch>
        </p:blipFill>
        <p:spPr>
          <a:xfrm>
            <a:off x="4495800" y="1905000"/>
            <a:ext cx="3067988" cy="2438400"/>
          </a:xfrm>
        </p:spPr>
      </p:pic>
      <p:pic>
        <p:nvPicPr>
          <p:cNvPr id="2050" name="Picture 2" descr="C:\Documents and Settings\hfarooq\My Documents\My Pictures\14.jpg"/>
          <p:cNvPicPr>
            <a:picLocks noChangeAspect="1" noChangeArrowheads="1"/>
          </p:cNvPicPr>
          <p:nvPr/>
        </p:nvPicPr>
        <p:blipFill>
          <a:blip r:embed="rId4" cstate="print"/>
          <a:srcRect/>
          <a:stretch>
            <a:fillRect/>
          </a:stretch>
        </p:blipFill>
        <p:spPr bwMode="auto">
          <a:xfrm>
            <a:off x="847725" y="4267200"/>
            <a:ext cx="3114675" cy="1916723"/>
          </a:xfrm>
          <a:prstGeom prst="rect">
            <a:avLst/>
          </a:prstGeom>
          <a:noFill/>
        </p:spPr>
      </p:pic>
      <p:pic>
        <p:nvPicPr>
          <p:cNvPr id="2051" name="Picture 3" descr="C:\Documents and Settings\hfarooq\Desktop\12.jpg"/>
          <p:cNvPicPr>
            <a:picLocks noChangeAspect="1" noChangeArrowheads="1"/>
          </p:cNvPicPr>
          <p:nvPr/>
        </p:nvPicPr>
        <p:blipFill>
          <a:blip r:embed="rId5" cstate="print"/>
          <a:srcRect/>
          <a:stretch>
            <a:fillRect/>
          </a:stretch>
        </p:blipFill>
        <p:spPr bwMode="auto">
          <a:xfrm>
            <a:off x="5334000" y="4343400"/>
            <a:ext cx="3189514" cy="1905000"/>
          </a:xfrm>
          <a:prstGeom prst="rect">
            <a:avLst/>
          </a:prstGeom>
          <a:noFill/>
        </p:spPr>
      </p:pic>
      <p:sp>
        <p:nvSpPr>
          <p:cNvPr id="12" name="Down Arrow 11">
            <a:hlinkClick r:id="rId6" action="ppaction://hlinksldjump"/>
          </p:cNvPr>
          <p:cNvSpPr/>
          <p:nvPr/>
        </p:nvSpPr>
        <p:spPr bwMode="auto">
          <a:xfrm>
            <a:off x="3352800" y="1828800"/>
            <a:ext cx="381000" cy="6096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3" name="Down Arrow 12">
            <a:hlinkClick r:id="rId7" action="ppaction://hlinksldjump"/>
          </p:cNvPr>
          <p:cNvSpPr/>
          <p:nvPr/>
        </p:nvSpPr>
        <p:spPr bwMode="auto">
          <a:xfrm>
            <a:off x="7924800" y="1828800"/>
            <a:ext cx="381000" cy="6096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z="2800" b="1" dirty="0" smtClean="0"/>
              <a:t>PETROLEUM PRODUCT CONSUMPTION IN TRANSPORT SECTOR 2009-10</a:t>
            </a:r>
            <a:endParaRPr lang="en-US" sz="2800" b="1" dirty="0"/>
          </a:p>
        </p:txBody>
      </p:sp>
      <p:sp>
        <p:nvSpPr>
          <p:cNvPr id="12" name="Rectangle 11"/>
          <p:cNvSpPr/>
          <p:nvPr/>
        </p:nvSpPr>
        <p:spPr>
          <a:xfrm>
            <a:off x="6172200" y="1143000"/>
            <a:ext cx="2234586" cy="369332"/>
          </a:xfrm>
          <a:prstGeom prst="rect">
            <a:avLst/>
          </a:prstGeom>
        </p:spPr>
        <p:txBody>
          <a:bodyPr wrap="none">
            <a:spAutoFit/>
          </a:bodyPr>
          <a:lstStyle/>
          <a:p>
            <a:r>
              <a:rPr lang="en-US" b="1" dirty="0" smtClean="0"/>
              <a:t>8.86 MILLION TOE</a:t>
            </a:r>
            <a:endParaRPr lang="en-US" b="1" dirty="0"/>
          </a:p>
        </p:txBody>
      </p:sp>
      <p:sp>
        <p:nvSpPr>
          <p:cNvPr id="13" name="Rectangle 12"/>
          <p:cNvSpPr/>
          <p:nvPr/>
        </p:nvSpPr>
        <p:spPr>
          <a:xfrm>
            <a:off x="5257800" y="6248400"/>
            <a:ext cx="3886200" cy="276999"/>
          </a:xfrm>
          <a:prstGeom prst="rect">
            <a:avLst/>
          </a:prstGeom>
        </p:spPr>
        <p:txBody>
          <a:bodyPr wrap="square">
            <a:spAutoFit/>
          </a:bodyPr>
          <a:lstStyle/>
          <a:p>
            <a:r>
              <a:rPr lang="en-US" sz="1200" dirty="0" smtClean="0"/>
              <a:t>Source: Ministry of Petroleum  &amp; Natural Resources-HDIP</a:t>
            </a:r>
            <a:endParaRPr lang="en-US" sz="1200" dirty="0"/>
          </a:p>
        </p:txBody>
      </p:sp>
      <p:graphicFrame>
        <p:nvGraphicFramePr>
          <p:cNvPr id="15" name="Content Placeholder 14"/>
          <p:cNvGraphicFramePr>
            <a:graphicFrameLocks noGrp="1"/>
          </p:cNvGraphicFramePr>
          <p:nvPr>
            <p:ph sz="half" idx="2"/>
          </p:nvPr>
        </p:nvGraphicFramePr>
        <p:xfrm>
          <a:off x="457200" y="2174875"/>
          <a:ext cx="8305800" cy="39512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z="2800" b="1" dirty="0" smtClean="0"/>
              <a:t>OUTLINE OF PRESENTATION</a:t>
            </a:r>
            <a:endParaRPr lang="en-US" sz="2800" b="1" dirty="0"/>
          </a:p>
        </p:txBody>
      </p:sp>
      <p:sp>
        <p:nvSpPr>
          <p:cNvPr id="3" name="Content Placeholder 2"/>
          <p:cNvSpPr>
            <a:spLocks noGrp="1"/>
          </p:cNvSpPr>
          <p:nvPr>
            <p:ph idx="1"/>
          </p:nvPr>
        </p:nvSpPr>
        <p:spPr/>
        <p:txBody>
          <a:bodyPr/>
          <a:lstStyle/>
          <a:p>
            <a:r>
              <a:rPr lang="en-US" sz="2800" dirty="0" smtClean="0"/>
              <a:t>World Energy Scenario</a:t>
            </a:r>
          </a:p>
          <a:p>
            <a:pPr>
              <a:buNone/>
            </a:pPr>
            <a:r>
              <a:rPr lang="en-US" sz="2800" dirty="0" smtClean="0"/>
              <a:t>	 </a:t>
            </a:r>
          </a:p>
          <a:p>
            <a:r>
              <a:rPr lang="en-US" sz="2800" dirty="0" smtClean="0"/>
              <a:t>Energy Scenario in Pakistan </a:t>
            </a:r>
          </a:p>
          <a:p>
            <a:endParaRPr lang="en-US" sz="2800" dirty="0" smtClean="0"/>
          </a:p>
          <a:p>
            <a:pPr lvl="0"/>
            <a:r>
              <a:rPr lang="en-US" sz="2800" dirty="0" smtClean="0"/>
              <a:t>Latest alternate fuels &amp; their future in Pakistan   </a:t>
            </a:r>
          </a:p>
          <a:p>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3810000" cy="3200400"/>
          </a:xfrm>
        </p:spPr>
        <p:txBody>
          <a:bodyPr/>
          <a:lstStyle/>
          <a:p>
            <a:r>
              <a:rPr lang="en-US" sz="3600" dirty="0" smtClean="0"/>
              <a:t>Can Consumption of THIS HSD be fulfilled indigenously??</a:t>
            </a:r>
            <a:r>
              <a:rPr lang="en-US" sz="2800" dirty="0" smtClean="0"/>
              <a:t/>
            </a:r>
            <a:br>
              <a:rPr lang="en-US" sz="2800" dirty="0" smtClean="0"/>
            </a:br>
            <a:endParaRPr lang="en-US" sz="2800" dirty="0"/>
          </a:p>
        </p:txBody>
      </p:sp>
      <p:pic>
        <p:nvPicPr>
          <p:cNvPr id="2051" name="Picture 3"/>
          <p:cNvPicPr>
            <a:picLocks noChangeAspect="1" noChangeArrowheads="1"/>
          </p:cNvPicPr>
          <p:nvPr/>
        </p:nvPicPr>
        <p:blipFill>
          <a:blip r:embed="rId2"/>
          <a:srcRect/>
          <a:stretch>
            <a:fillRect/>
          </a:stretch>
        </p:blipFill>
        <p:spPr bwMode="auto">
          <a:xfrm>
            <a:off x="4191000" y="1600200"/>
            <a:ext cx="4419600" cy="44958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9144000" cy="990600"/>
          </a:xfrm>
        </p:spPr>
        <p:txBody>
          <a:bodyPr/>
          <a:lstStyle/>
          <a:p>
            <a:pPr eaLnBrk="1" hangingPunct="1"/>
            <a:r>
              <a:rPr lang="en-US" sz="3200" b="1" dirty="0" smtClean="0"/>
              <a:t>TYPES OF BIOFUEL</a:t>
            </a:r>
          </a:p>
        </p:txBody>
      </p:sp>
      <p:sp>
        <p:nvSpPr>
          <p:cNvPr id="12291" name="Content Placeholder 2"/>
          <p:cNvSpPr>
            <a:spLocks noGrp="1"/>
          </p:cNvSpPr>
          <p:nvPr>
            <p:ph idx="1"/>
          </p:nvPr>
        </p:nvSpPr>
        <p:spPr>
          <a:xfrm>
            <a:off x="533400" y="1981200"/>
            <a:ext cx="8001000" cy="3657600"/>
          </a:xfrm>
        </p:spPr>
        <p:txBody>
          <a:bodyPr/>
          <a:lstStyle/>
          <a:p>
            <a:pPr lvl="2" eaLnBrk="1" hangingPunct="1"/>
            <a:r>
              <a:rPr lang="en-US" sz="2800" dirty="0" err="1" smtClean="0"/>
              <a:t>Bioalcohols</a:t>
            </a:r>
            <a:endParaRPr lang="en-US" sz="2800" dirty="0" smtClean="0"/>
          </a:p>
          <a:p>
            <a:pPr lvl="2" eaLnBrk="1" hangingPunct="1"/>
            <a:r>
              <a:rPr lang="en-US" sz="2800" b="1" dirty="0" smtClean="0"/>
              <a:t>Biodiesel</a:t>
            </a:r>
          </a:p>
          <a:p>
            <a:pPr lvl="2" eaLnBrk="1" hangingPunct="1"/>
            <a:r>
              <a:rPr lang="en-US" sz="2800" dirty="0" smtClean="0"/>
              <a:t>Vegetable oil</a:t>
            </a:r>
          </a:p>
          <a:p>
            <a:pPr lvl="2" eaLnBrk="1" hangingPunct="1"/>
            <a:r>
              <a:rPr lang="en-US" sz="2800" dirty="0" smtClean="0"/>
              <a:t>Biogas</a:t>
            </a:r>
          </a:p>
          <a:p>
            <a:pPr lvl="2" eaLnBrk="1" hangingPunct="1"/>
            <a:r>
              <a:rPr lang="en-US" sz="2800" dirty="0" smtClean="0"/>
              <a:t>Solid </a:t>
            </a:r>
            <a:r>
              <a:rPr lang="en-US" sz="2800" dirty="0" err="1" smtClean="0"/>
              <a:t>biofuel</a:t>
            </a:r>
            <a:r>
              <a:rPr lang="en-US" sz="3200" dirty="0" err="1" smtClean="0"/>
              <a:t>s</a:t>
            </a:r>
            <a:endParaRPr lang="en-US" sz="3200" dirty="0" smtClean="0"/>
          </a:p>
          <a:p>
            <a:pPr eaLnBrk="1" hangingPunct="1"/>
            <a:endParaRPr lang="en-US" dirty="0" smtClean="0"/>
          </a:p>
        </p:txBody>
      </p:sp>
    </p:spTree>
  </p:cSld>
  <p:clrMapOvr>
    <a:masterClrMapping/>
  </p:clrMapOvr>
  <p:transition>
    <p:pull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z="2800" b="1" dirty="0" smtClean="0"/>
              <a:t>BIODIESEL POTENTIAL IN PAKISTAN</a:t>
            </a:r>
            <a:endParaRPr lang="en-US" sz="2800" b="1" dirty="0"/>
          </a:p>
        </p:txBody>
      </p:sp>
      <p:pic>
        <p:nvPicPr>
          <p:cNvPr id="4" name="Content Placeholder 3" descr="B.jpg"/>
          <p:cNvPicPr>
            <a:picLocks noGrp="1" noChangeAspect="1"/>
          </p:cNvPicPr>
          <p:nvPr>
            <p:ph idx="1"/>
          </p:nvPr>
        </p:nvPicPr>
        <p:blipFill>
          <a:blip r:embed="rId2" cstate="print"/>
          <a:stretch>
            <a:fillRect/>
          </a:stretch>
        </p:blipFill>
        <p:spPr>
          <a:xfrm>
            <a:off x="1143000" y="2133600"/>
            <a:ext cx="3886200" cy="4358556"/>
          </a:xfrm>
        </p:spPr>
      </p:pic>
      <p:sp>
        <p:nvSpPr>
          <p:cNvPr id="5" name="TextBox 4"/>
          <p:cNvSpPr txBox="1"/>
          <p:nvPr/>
        </p:nvSpPr>
        <p:spPr>
          <a:xfrm>
            <a:off x="5562600" y="3124200"/>
            <a:ext cx="2971800" cy="2031325"/>
          </a:xfrm>
          <a:prstGeom prst="rect">
            <a:avLst/>
          </a:prstGeom>
          <a:noFill/>
        </p:spPr>
        <p:txBody>
          <a:bodyPr wrap="square" rtlCol="0">
            <a:spAutoFit/>
          </a:bodyPr>
          <a:lstStyle/>
          <a:p>
            <a:r>
              <a:rPr lang="en-US" b="1" dirty="0" smtClean="0"/>
              <a:t>Biodiesel is a clean-burning alternative to petroleum diesel made from domestic, renewable resources such as vegetable oils, recycled cooking oil and animal fats. </a:t>
            </a:r>
            <a:endParaRPr lang="en-US" b="1"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144000" cy="914400"/>
          </a:xfrm>
        </p:spPr>
        <p:txBody>
          <a:bodyPr/>
          <a:lstStyle/>
          <a:p>
            <a:pPr eaLnBrk="1" hangingPunct="1"/>
            <a:r>
              <a:rPr lang="en-US" sz="2800" b="1" dirty="0" smtClean="0"/>
              <a:t>BIODIESEL</a:t>
            </a:r>
          </a:p>
        </p:txBody>
      </p:sp>
      <p:sp>
        <p:nvSpPr>
          <p:cNvPr id="13315" name="Content Placeholder 2"/>
          <p:cNvSpPr>
            <a:spLocks noGrp="1"/>
          </p:cNvSpPr>
          <p:nvPr>
            <p:ph idx="1"/>
          </p:nvPr>
        </p:nvSpPr>
        <p:spPr>
          <a:xfrm>
            <a:off x="533400" y="1676400"/>
            <a:ext cx="7772400" cy="4648200"/>
          </a:xfrm>
        </p:spPr>
        <p:txBody>
          <a:bodyPr/>
          <a:lstStyle/>
          <a:p>
            <a:pPr algn="just" eaLnBrk="1" hangingPunct="1">
              <a:lnSpc>
                <a:spcPct val="90000"/>
              </a:lnSpc>
              <a:buClr>
                <a:srgbClr val="0000FF"/>
              </a:buClr>
              <a:buFont typeface="Times New Roman" pitchFamily="18" charset="0"/>
              <a:buChar char="»"/>
            </a:pPr>
            <a:r>
              <a:rPr lang="en-US" sz="2400" b="1" smtClean="0">
                <a:latin typeface="Book Antiqua" pitchFamily="18" charset="0"/>
              </a:rPr>
              <a:t>Biodiesel is a renewable, environmentally</a:t>
            </a:r>
          </a:p>
          <a:p>
            <a:pPr algn="just" eaLnBrk="1" hangingPunct="1">
              <a:lnSpc>
                <a:spcPct val="90000"/>
              </a:lnSpc>
              <a:buClr>
                <a:srgbClr val="0000FF"/>
              </a:buClr>
              <a:buFontTx/>
              <a:buNone/>
            </a:pPr>
            <a:r>
              <a:rPr lang="en-US" sz="2400" b="1" smtClean="0">
                <a:latin typeface="Book Antiqua" pitchFamily="18" charset="0"/>
              </a:rPr>
              <a:t>	friendly substitute for petro-diesel fuel. </a:t>
            </a:r>
          </a:p>
          <a:p>
            <a:pPr algn="just" eaLnBrk="1" hangingPunct="1">
              <a:lnSpc>
                <a:spcPct val="90000"/>
              </a:lnSpc>
              <a:buClr>
                <a:srgbClr val="0000FF"/>
              </a:buClr>
              <a:buFont typeface="Times New Roman" pitchFamily="18" charset="0"/>
              <a:buChar char="»"/>
            </a:pPr>
            <a:endParaRPr lang="en-US" sz="2400" b="1" smtClean="0">
              <a:latin typeface="Book Antiqua" pitchFamily="18" charset="0"/>
            </a:endParaRPr>
          </a:p>
          <a:p>
            <a:pPr algn="just" eaLnBrk="1" hangingPunct="1">
              <a:lnSpc>
                <a:spcPct val="90000"/>
              </a:lnSpc>
              <a:buClr>
                <a:srgbClr val="0000FF"/>
              </a:buClr>
              <a:buFont typeface="Times New Roman" pitchFamily="18" charset="0"/>
              <a:buChar char="»"/>
            </a:pPr>
            <a:r>
              <a:rPr lang="en-US" sz="2400" b="1" smtClean="0">
                <a:latin typeface="Book Antiqua" pitchFamily="18" charset="0"/>
              </a:rPr>
              <a:t>It is produced from edible &amp; non-edible oils, and animal fats.</a:t>
            </a:r>
          </a:p>
          <a:p>
            <a:pPr algn="just" eaLnBrk="1" hangingPunct="1">
              <a:lnSpc>
                <a:spcPct val="90000"/>
              </a:lnSpc>
              <a:buClr>
                <a:srgbClr val="0000FF"/>
              </a:buClr>
              <a:buFont typeface="Times New Roman" pitchFamily="18" charset="0"/>
              <a:buChar char="»"/>
            </a:pPr>
            <a:endParaRPr lang="en-US" sz="2400" b="1" smtClean="0">
              <a:latin typeface="Book Antiqua" pitchFamily="18" charset="0"/>
            </a:endParaRPr>
          </a:p>
          <a:p>
            <a:pPr algn="just" eaLnBrk="1" hangingPunct="1">
              <a:lnSpc>
                <a:spcPct val="90000"/>
              </a:lnSpc>
              <a:buClr>
                <a:srgbClr val="0000FF"/>
              </a:buClr>
              <a:buFont typeface="Times New Roman" pitchFamily="18" charset="0"/>
              <a:buChar char="»"/>
            </a:pPr>
            <a:r>
              <a:rPr lang="en-US" sz="2400" b="1" smtClean="0">
                <a:latin typeface="Book Antiqua" pitchFamily="18" charset="0"/>
              </a:rPr>
              <a:t>Normally Biodiesel blends can be used in diesel engines without any  alteration. </a:t>
            </a:r>
          </a:p>
          <a:p>
            <a:pPr eaLnBrk="1" hangingPunct="1"/>
            <a:endParaRPr lang="en-US" smtClean="0"/>
          </a:p>
        </p:txBody>
      </p:sp>
    </p:spTree>
  </p:cSld>
  <p:clrMapOvr>
    <a:masterClrMapping/>
  </p:clrMapOvr>
  <p:transition>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66800" y="0"/>
            <a:ext cx="7772400" cy="914400"/>
          </a:xfrm>
        </p:spPr>
        <p:txBody>
          <a:bodyPr/>
          <a:lstStyle/>
          <a:p>
            <a:pPr eaLnBrk="1" hangingPunct="1"/>
            <a:r>
              <a:rPr lang="en-US" sz="2800" b="1" dirty="0" smtClean="0"/>
              <a:t>BENEFITS OF BIODIESEL</a:t>
            </a:r>
          </a:p>
        </p:txBody>
      </p:sp>
      <p:sp>
        <p:nvSpPr>
          <p:cNvPr id="3" name="Content Placeholder 2"/>
          <p:cNvSpPr>
            <a:spLocks noGrp="1"/>
          </p:cNvSpPr>
          <p:nvPr>
            <p:ph idx="1"/>
          </p:nvPr>
        </p:nvSpPr>
        <p:spPr>
          <a:xfrm>
            <a:off x="533400" y="1828800"/>
            <a:ext cx="8305800" cy="4495800"/>
          </a:xfrm>
        </p:spPr>
        <p:txBody>
          <a:bodyPr/>
          <a:lstStyle/>
          <a:p>
            <a:pPr marL="0" indent="0" eaLnBrk="1" hangingPunct="1">
              <a:buClr>
                <a:srgbClr val="FF3300"/>
              </a:buClr>
              <a:buFontTx/>
              <a:buNone/>
              <a:defRPr/>
            </a:pPr>
            <a:r>
              <a:rPr lang="en-US" sz="2400" b="1" u="sng" dirty="0" smtClean="0">
                <a:solidFill>
                  <a:schemeClr val="accent2"/>
                </a:solidFill>
                <a:latin typeface="Book Antiqua" pitchFamily="18" charset="0"/>
              </a:rPr>
              <a:t>Economic</a:t>
            </a:r>
          </a:p>
          <a:p>
            <a:pPr marL="0" indent="0" eaLnBrk="1" hangingPunct="1">
              <a:buClr>
                <a:srgbClr val="0000FF"/>
              </a:buClr>
              <a:buFont typeface="Times New Roman" pitchFamily="18" charset="0"/>
              <a:buChar char="»"/>
              <a:defRPr/>
            </a:pPr>
            <a:r>
              <a:rPr lang="en-US" sz="2400" b="1" dirty="0" smtClean="0">
                <a:latin typeface="Book Antiqua" pitchFamily="18" charset="0"/>
              </a:rPr>
              <a:t> Saving of precious Foreign Exchange.</a:t>
            </a:r>
          </a:p>
          <a:p>
            <a:pPr marL="0" indent="0" eaLnBrk="1" hangingPunct="1">
              <a:buClr>
                <a:srgbClr val="0000FF"/>
              </a:buClr>
              <a:buFont typeface="Times New Roman" pitchFamily="18" charset="0"/>
              <a:buChar char="»"/>
              <a:defRPr/>
            </a:pPr>
            <a:r>
              <a:rPr lang="en-US" sz="2400" b="1" dirty="0" smtClean="0">
                <a:latin typeface="Book Antiqua" pitchFamily="18" charset="0"/>
              </a:rPr>
              <a:t>  Poverty alleviation by providing jobs, </a:t>
            </a:r>
          </a:p>
          <a:p>
            <a:pPr marL="0" indent="0" eaLnBrk="1" hangingPunct="1">
              <a:buClr>
                <a:srgbClr val="0000FF"/>
              </a:buClr>
              <a:buFont typeface="Times New Roman" pitchFamily="18" charset="0"/>
              <a:buChar char="»"/>
              <a:defRPr/>
            </a:pPr>
            <a:r>
              <a:rPr lang="en-US" sz="2400" b="1" dirty="0" smtClean="0">
                <a:latin typeface="Book Antiqua" pitchFamily="18" charset="0"/>
              </a:rPr>
              <a:t>  Create additional revenue for farmers</a:t>
            </a:r>
          </a:p>
          <a:p>
            <a:pPr marL="0" indent="0" eaLnBrk="1" hangingPunct="1">
              <a:buClr>
                <a:srgbClr val="FF3300"/>
              </a:buClr>
              <a:buFont typeface="Wingdings" pitchFamily="2" charset="2"/>
              <a:buChar char="v"/>
              <a:defRPr/>
            </a:pPr>
            <a:endParaRPr lang="en-US" sz="2400" b="1" dirty="0" smtClean="0">
              <a:latin typeface="Book Antiqua" pitchFamily="18" charset="0"/>
            </a:endParaRPr>
          </a:p>
          <a:p>
            <a:pPr marL="0" indent="0" eaLnBrk="1" hangingPunct="1">
              <a:buClr>
                <a:srgbClr val="FF3300"/>
              </a:buClr>
              <a:buFontTx/>
              <a:buNone/>
              <a:defRPr/>
            </a:pPr>
            <a:r>
              <a:rPr lang="en-US" sz="2400" b="1" u="sng" dirty="0" smtClean="0">
                <a:solidFill>
                  <a:schemeClr val="accent2"/>
                </a:solidFill>
                <a:latin typeface="Book Antiqua" pitchFamily="18" charset="0"/>
              </a:rPr>
              <a:t>National Security</a:t>
            </a:r>
          </a:p>
          <a:p>
            <a:pPr marL="0" indent="0" eaLnBrk="1" hangingPunct="1">
              <a:buClr>
                <a:srgbClr val="0000FF"/>
              </a:buClr>
              <a:buFont typeface="Times New Roman" pitchFamily="18" charset="0"/>
              <a:buChar char="»"/>
              <a:defRPr/>
            </a:pPr>
            <a:r>
              <a:rPr lang="en-US" sz="2400" b="1" dirty="0" smtClean="0">
                <a:latin typeface="Book Antiqua" pitchFamily="18" charset="0"/>
              </a:rPr>
              <a:t> Reduces Dependence on Imported Oil</a:t>
            </a:r>
          </a:p>
          <a:p>
            <a:pPr marL="0" indent="0" eaLnBrk="1" hangingPunct="1">
              <a:buClr>
                <a:srgbClr val="0000FF"/>
              </a:buClr>
              <a:buFont typeface="Times New Roman" pitchFamily="18" charset="0"/>
              <a:buChar char="»"/>
              <a:defRPr/>
            </a:pPr>
            <a:r>
              <a:rPr lang="en-US" sz="2400" b="1" dirty="0" smtClean="0">
                <a:latin typeface="Book Antiqua" pitchFamily="18" charset="0"/>
              </a:rPr>
              <a:t>   Sustainable, Renewable Resource grown domestically</a:t>
            </a:r>
          </a:p>
          <a:p>
            <a:pPr eaLnBrk="1" hangingPunct="1">
              <a:defRPr/>
            </a:pPr>
            <a:endParaRPr lang="en-US" sz="3600" dirty="0" smtClean="0"/>
          </a:p>
          <a:p>
            <a:pPr eaLnBrk="1" hangingPunct="1">
              <a:defRPr/>
            </a:pPr>
            <a:endParaRPr lang="en-US" dirty="0"/>
          </a:p>
        </p:txBody>
      </p:sp>
    </p:spTree>
  </p:cSld>
  <p:clrMapOvr>
    <a:masterClrMapping/>
  </p:clrMapOvr>
  <p:transition>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838200"/>
          </a:xfrm>
        </p:spPr>
        <p:txBody>
          <a:bodyPr/>
          <a:lstStyle/>
          <a:p>
            <a:pPr eaLnBrk="1" hangingPunct="1"/>
            <a:r>
              <a:rPr lang="en-US" sz="2800" b="1" dirty="0" smtClean="0"/>
              <a:t>BENEFITS OF BIODIESEL</a:t>
            </a:r>
          </a:p>
        </p:txBody>
      </p:sp>
      <p:sp>
        <p:nvSpPr>
          <p:cNvPr id="3" name="Content Placeholder 2"/>
          <p:cNvSpPr>
            <a:spLocks noGrp="1"/>
          </p:cNvSpPr>
          <p:nvPr>
            <p:ph idx="1"/>
          </p:nvPr>
        </p:nvSpPr>
        <p:spPr>
          <a:xfrm>
            <a:off x="304800" y="1295400"/>
            <a:ext cx="8305800" cy="5257800"/>
          </a:xfrm>
        </p:spPr>
        <p:txBody>
          <a:bodyPr/>
          <a:lstStyle/>
          <a:p>
            <a:pPr marL="0" indent="0" eaLnBrk="1" hangingPunct="1">
              <a:buFontTx/>
              <a:buNone/>
              <a:defRPr/>
            </a:pPr>
            <a:endParaRPr lang="en-US" sz="2400" b="1" u="sng" dirty="0" smtClean="0">
              <a:solidFill>
                <a:schemeClr val="accent2"/>
              </a:solidFill>
              <a:latin typeface="Book Antiqua" pitchFamily="18" charset="0"/>
            </a:endParaRPr>
          </a:p>
          <a:p>
            <a:pPr marL="0" indent="0" eaLnBrk="1" hangingPunct="1">
              <a:buFontTx/>
              <a:buNone/>
              <a:defRPr/>
            </a:pPr>
            <a:r>
              <a:rPr lang="en-US" sz="2400" b="1" u="sng" dirty="0" smtClean="0">
                <a:solidFill>
                  <a:schemeClr val="accent2"/>
                </a:solidFill>
                <a:latin typeface="Book Antiqua" pitchFamily="18" charset="0"/>
              </a:rPr>
              <a:t>Environmental</a:t>
            </a:r>
          </a:p>
          <a:p>
            <a:pPr marL="0" indent="0" eaLnBrk="1" hangingPunct="1">
              <a:buFontTx/>
              <a:buNone/>
              <a:defRPr/>
            </a:pPr>
            <a:endParaRPr lang="en-US" sz="2400" b="1" dirty="0" smtClean="0">
              <a:solidFill>
                <a:schemeClr val="accent2"/>
              </a:solidFill>
              <a:latin typeface="Book Antiqua" pitchFamily="18" charset="0"/>
            </a:endParaRPr>
          </a:p>
          <a:p>
            <a:pPr marL="342900" lvl="1" indent="-341313" algn="just" eaLnBrk="1" hangingPunct="1">
              <a:buClr>
                <a:srgbClr val="0000FF"/>
              </a:buClr>
              <a:buFont typeface="Times New Roman" pitchFamily="18" charset="0"/>
              <a:buChar char="»"/>
              <a:defRPr/>
            </a:pPr>
            <a:r>
              <a:rPr lang="en-US" sz="2400" b="1" dirty="0" smtClean="0">
                <a:latin typeface="Book Antiqua" pitchFamily="18" charset="0"/>
              </a:rPr>
              <a:t> Approx. 80% less carbon dioxide emissions</a:t>
            </a:r>
          </a:p>
          <a:p>
            <a:pPr marL="342900" lvl="1" indent="-341313" algn="just" eaLnBrk="1" hangingPunct="1">
              <a:buClr>
                <a:srgbClr val="0000FF"/>
              </a:buClr>
              <a:buFont typeface="Times New Roman" pitchFamily="18" charset="0"/>
              <a:buChar char="»"/>
              <a:defRPr/>
            </a:pPr>
            <a:r>
              <a:rPr lang="en-US" sz="2400" b="1" dirty="0" smtClean="0">
                <a:latin typeface="Book Antiqua" pitchFamily="18" charset="0"/>
              </a:rPr>
              <a:t> Almost 100% less </a:t>
            </a:r>
            <a:r>
              <a:rPr lang="en-US" sz="2400" b="1" dirty="0" err="1" smtClean="0">
                <a:latin typeface="Book Antiqua" pitchFamily="18" charset="0"/>
              </a:rPr>
              <a:t>sulphur</a:t>
            </a:r>
            <a:r>
              <a:rPr lang="en-US" sz="2400" b="1" dirty="0" smtClean="0">
                <a:latin typeface="Book Antiqua" pitchFamily="18" charset="0"/>
              </a:rPr>
              <a:t> dioxide </a:t>
            </a:r>
          </a:p>
          <a:p>
            <a:pPr marL="342900" lvl="1" indent="-341313" algn="just" eaLnBrk="1" hangingPunct="1">
              <a:buClr>
                <a:srgbClr val="0000FF"/>
              </a:buClr>
              <a:buFont typeface="Times New Roman" pitchFamily="18" charset="0"/>
              <a:buChar char="»"/>
              <a:defRPr/>
            </a:pPr>
            <a:r>
              <a:rPr lang="en-US" sz="2400" b="1" dirty="0" smtClean="0">
                <a:latin typeface="Book Antiqua" pitchFamily="18" charset="0"/>
              </a:rPr>
              <a:t> Over 90% reduction in total unburned hydrocarbons</a:t>
            </a:r>
          </a:p>
          <a:p>
            <a:pPr marL="342900" lvl="1" indent="-341313" algn="just" eaLnBrk="1" hangingPunct="1">
              <a:buClr>
                <a:srgbClr val="0000FF"/>
              </a:buClr>
              <a:buFont typeface="Times New Roman" pitchFamily="18" charset="0"/>
              <a:buChar char="»"/>
              <a:defRPr/>
            </a:pPr>
            <a:r>
              <a:rPr lang="en-US" sz="2400" b="1" dirty="0" smtClean="0">
                <a:latin typeface="Book Antiqua" pitchFamily="18" charset="0"/>
              </a:rPr>
              <a:t> Approx. 75-90% reduction in aromatic hydrocarbons </a:t>
            </a:r>
          </a:p>
          <a:p>
            <a:pPr marL="342900" lvl="1" indent="-341313" algn="just" eaLnBrk="1" hangingPunct="1">
              <a:buClr>
                <a:srgbClr val="0000FF"/>
              </a:buClr>
              <a:buFont typeface="Times New Roman" pitchFamily="18" charset="0"/>
              <a:buChar char="»"/>
              <a:defRPr/>
            </a:pPr>
            <a:r>
              <a:rPr lang="en-US" sz="2400" b="1" dirty="0" smtClean="0">
                <a:latin typeface="Book Antiqua" pitchFamily="18" charset="0"/>
              </a:rPr>
              <a:t> Significant reduction in particulates &amp; carbon monoxide</a:t>
            </a:r>
          </a:p>
          <a:p>
            <a:pPr eaLnBrk="1" hangingPunct="1">
              <a:defRPr/>
            </a:pPr>
            <a:endParaRPr lang="en-US" dirty="0"/>
          </a:p>
        </p:txBody>
      </p:sp>
    </p:spTree>
  </p:cSld>
  <p:clrMapOvr>
    <a:masterClrMapping/>
  </p:clrMapOvr>
  <p:transition>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914400"/>
          </a:xfrm>
        </p:spPr>
        <p:txBody>
          <a:bodyPr/>
          <a:lstStyle/>
          <a:p>
            <a:pPr eaLnBrk="1" hangingPunct="1"/>
            <a:r>
              <a:rPr lang="en-US" sz="2800" b="1" dirty="0" smtClean="0">
                <a:solidFill>
                  <a:schemeClr val="tx1"/>
                </a:solidFill>
              </a:rPr>
              <a:t>SOURCES OF BIODIESEL</a:t>
            </a:r>
            <a:endParaRPr lang="en-US" sz="2800" b="1" dirty="0" smtClean="0"/>
          </a:p>
        </p:txBody>
      </p:sp>
      <p:sp>
        <p:nvSpPr>
          <p:cNvPr id="16387" name="Content Placeholder 8"/>
          <p:cNvSpPr>
            <a:spLocks noGrp="1"/>
          </p:cNvSpPr>
          <p:nvPr>
            <p:ph sz="half" idx="1"/>
          </p:nvPr>
        </p:nvSpPr>
        <p:spPr/>
        <p:txBody>
          <a:bodyPr/>
          <a:lstStyle/>
          <a:p>
            <a:pPr eaLnBrk="1" hangingPunct="1">
              <a:spcBef>
                <a:spcPct val="50000"/>
              </a:spcBef>
              <a:buFontTx/>
              <a:buNone/>
            </a:pPr>
            <a:r>
              <a:rPr lang="en-US" sz="2000" b="1" u="sng" smtClean="0">
                <a:solidFill>
                  <a:srgbClr val="006600"/>
                </a:solidFill>
              </a:rPr>
              <a:t>EDIBLE OIL SOURCES</a:t>
            </a:r>
            <a:r>
              <a:rPr lang="en-US" sz="2000" b="1" smtClean="0"/>
              <a:t>  </a:t>
            </a:r>
          </a:p>
          <a:p>
            <a:pPr lvl="1" eaLnBrk="1" hangingPunct="1">
              <a:spcBef>
                <a:spcPct val="50000"/>
              </a:spcBef>
              <a:buFontTx/>
              <a:buChar char="•"/>
            </a:pPr>
            <a:r>
              <a:rPr lang="en-US" sz="2000" b="1" smtClean="0"/>
              <a:t>  Sunflower</a:t>
            </a:r>
          </a:p>
          <a:p>
            <a:pPr lvl="1" eaLnBrk="1" hangingPunct="1">
              <a:spcBef>
                <a:spcPct val="50000"/>
              </a:spcBef>
              <a:buFontTx/>
              <a:buChar char="•"/>
            </a:pPr>
            <a:r>
              <a:rPr lang="en-US" sz="2000" b="1" smtClean="0"/>
              <a:t>  Soybean (USA)</a:t>
            </a:r>
          </a:p>
          <a:p>
            <a:pPr lvl="1" eaLnBrk="1" hangingPunct="1">
              <a:spcBef>
                <a:spcPct val="50000"/>
              </a:spcBef>
              <a:buFontTx/>
              <a:buChar char="•"/>
            </a:pPr>
            <a:r>
              <a:rPr lang="en-US" sz="2000" b="1" smtClean="0"/>
              <a:t>  Corn </a:t>
            </a:r>
          </a:p>
          <a:p>
            <a:pPr lvl="1" eaLnBrk="1" hangingPunct="1">
              <a:spcBef>
                <a:spcPct val="50000"/>
              </a:spcBef>
              <a:buFontTx/>
              <a:buChar char="•"/>
            </a:pPr>
            <a:r>
              <a:rPr lang="en-US" sz="2000" b="1" smtClean="0"/>
              <a:t>  Rapeseed </a:t>
            </a:r>
          </a:p>
          <a:p>
            <a:pPr lvl="1" eaLnBrk="1" hangingPunct="1">
              <a:spcBef>
                <a:spcPct val="50000"/>
              </a:spcBef>
              <a:buFontTx/>
              <a:buChar char="•"/>
            </a:pPr>
            <a:r>
              <a:rPr lang="en-US" sz="2000" b="1" smtClean="0"/>
              <a:t> Others</a:t>
            </a:r>
            <a:endParaRPr lang="en-US" sz="2000" smtClean="0"/>
          </a:p>
        </p:txBody>
      </p:sp>
      <p:sp>
        <p:nvSpPr>
          <p:cNvPr id="16388" name="Content Placeholder 9"/>
          <p:cNvSpPr>
            <a:spLocks noGrp="1"/>
          </p:cNvSpPr>
          <p:nvPr>
            <p:ph sz="half" idx="2"/>
          </p:nvPr>
        </p:nvSpPr>
        <p:spPr/>
        <p:txBody>
          <a:bodyPr/>
          <a:lstStyle/>
          <a:p>
            <a:pPr algn="ctr" eaLnBrk="1" hangingPunct="1">
              <a:spcBef>
                <a:spcPct val="50000"/>
              </a:spcBef>
              <a:buFontTx/>
              <a:buNone/>
            </a:pPr>
            <a:r>
              <a:rPr lang="en-US" sz="2000" b="1" u="sng" smtClean="0">
                <a:solidFill>
                  <a:srgbClr val="A50021"/>
                </a:solidFill>
              </a:rPr>
              <a:t>NON-EDIBLE OIL SOURCES</a:t>
            </a:r>
          </a:p>
          <a:p>
            <a:pPr lvl="1" eaLnBrk="1" hangingPunct="1">
              <a:spcBef>
                <a:spcPct val="50000"/>
              </a:spcBef>
              <a:buFontTx/>
              <a:buChar char="•"/>
            </a:pPr>
            <a:r>
              <a:rPr lang="en-US" sz="2000" b="1" smtClean="0"/>
              <a:t>  Pongamia (Sukh Chein)</a:t>
            </a:r>
          </a:p>
          <a:p>
            <a:pPr lvl="1" eaLnBrk="1" hangingPunct="1">
              <a:spcBef>
                <a:spcPct val="50000"/>
              </a:spcBef>
              <a:buFontTx/>
              <a:buChar char="•"/>
            </a:pPr>
            <a:r>
              <a:rPr lang="en-US" sz="2000" b="1" smtClean="0"/>
              <a:t>  Jojoba</a:t>
            </a:r>
          </a:p>
          <a:p>
            <a:pPr lvl="1" eaLnBrk="1" hangingPunct="1">
              <a:spcBef>
                <a:spcPct val="50000"/>
              </a:spcBef>
              <a:buFontTx/>
              <a:buChar char="•"/>
            </a:pPr>
            <a:r>
              <a:rPr lang="en-US" sz="2000" b="1" smtClean="0"/>
              <a:t>  Castor</a:t>
            </a:r>
          </a:p>
          <a:p>
            <a:pPr lvl="1" eaLnBrk="1" hangingPunct="1">
              <a:spcBef>
                <a:spcPct val="50000"/>
              </a:spcBef>
              <a:buFontTx/>
              <a:buChar char="•"/>
            </a:pPr>
            <a:r>
              <a:rPr lang="en-US" sz="2000" b="1" smtClean="0"/>
              <a:t>  Jatropha</a:t>
            </a:r>
          </a:p>
          <a:p>
            <a:pPr lvl="1" eaLnBrk="1" hangingPunct="1">
              <a:spcBef>
                <a:spcPct val="50000"/>
              </a:spcBef>
              <a:buFontTx/>
              <a:buChar char="•"/>
            </a:pPr>
            <a:r>
              <a:rPr lang="en-US" sz="2000" b="1" smtClean="0"/>
              <a:t>  Others</a:t>
            </a:r>
            <a:endParaRPr lang="en-US" sz="2000" b="1" u="sng" smtClean="0"/>
          </a:p>
          <a:p>
            <a:pPr eaLnBrk="1" hangingPunct="1"/>
            <a:endParaRPr lang="en-US" smtClean="0"/>
          </a:p>
        </p:txBody>
      </p:sp>
    </p:spTree>
  </p:cSld>
  <p:clrMapOvr>
    <a:masterClrMapping/>
  </p:clrMapOvr>
  <p:transition>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6"/>
          <p:cNvSpPr>
            <a:spLocks noGrp="1"/>
          </p:cNvSpPr>
          <p:nvPr>
            <p:ph type="title"/>
          </p:nvPr>
        </p:nvSpPr>
        <p:spPr/>
        <p:txBody>
          <a:bodyPr/>
          <a:lstStyle/>
          <a:p>
            <a:pPr eaLnBrk="1" hangingPunct="1"/>
            <a:endParaRPr lang="en-US" smtClean="0"/>
          </a:p>
        </p:txBody>
      </p:sp>
      <p:pic>
        <p:nvPicPr>
          <p:cNvPr id="22531" name="Picture 3" descr="MPj04286220000[1]"/>
          <p:cNvPicPr>
            <a:picLocks noGrp="1" noChangeAspect="1" noChangeArrowheads="1"/>
          </p:cNvPicPr>
          <p:nvPr>
            <p:ph idx="1"/>
          </p:nvPr>
        </p:nvPicPr>
        <p:blipFill>
          <a:blip r:embed="rId3" cstate="print"/>
          <a:srcRect/>
          <a:stretch>
            <a:fillRect/>
          </a:stretch>
        </p:blipFill>
        <p:spPr>
          <a:xfrm>
            <a:off x="4763" y="0"/>
            <a:ext cx="9139237" cy="6553200"/>
          </a:xfrm>
        </p:spPr>
      </p:pic>
      <p:sp>
        <p:nvSpPr>
          <p:cNvPr id="22532" name="Rectangle 10"/>
          <p:cNvSpPr>
            <a:spLocks noChangeArrowheads="1"/>
          </p:cNvSpPr>
          <p:nvPr/>
        </p:nvSpPr>
        <p:spPr bwMode="auto">
          <a:xfrm>
            <a:off x="762000" y="1524000"/>
            <a:ext cx="7620000" cy="579438"/>
          </a:xfrm>
          <a:prstGeom prst="rect">
            <a:avLst/>
          </a:prstGeom>
          <a:noFill/>
          <a:ln w="9525">
            <a:noFill/>
            <a:miter lim="800000"/>
            <a:headEnd/>
            <a:tailEnd/>
          </a:ln>
        </p:spPr>
        <p:txBody>
          <a:bodyPr>
            <a:spAutoFit/>
          </a:bodyPr>
          <a:lstStyle/>
          <a:p>
            <a:pPr algn="ctr"/>
            <a:r>
              <a:rPr lang="en-US" sz="3200" b="1" dirty="0">
                <a:solidFill>
                  <a:srgbClr val="FFFFFF"/>
                </a:solidFill>
                <a:latin typeface="Book Antiqua" pitchFamily="18" charset="0"/>
              </a:rPr>
              <a:t>PSO’s Journey to Bio-Diesel</a:t>
            </a:r>
            <a:endParaRPr lang="en-US" sz="3200" dirty="0">
              <a:solidFill>
                <a:srgbClr val="FFFFFF"/>
              </a:solidFill>
              <a:latin typeface="Times New Roman" pitchFamily="18" charset="0"/>
            </a:endParaRPr>
          </a:p>
        </p:txBody>
      </p:sp>
      <p:sp>
        <p:nvSpPr>
          <p:cNvPr id="22533" name="TextBox 6"/>
          <p:cNvSpPr txBox="1">
            <a:spLocks noChangeArrowheads="1"/>
          </p:cNvSpPr>
          <p:nvPr/>
        </p:nvSpPr>
        <p:spPr bwMode="auto">
          <a:xfrm>
            <a:off x="1066800" y="4343400"/>
            <a:ext cx="7467600" cy="1016000"/>
          </a:xfrm>
          <a:prstGeom prst="rect">
            <a:avLst/>
          </a:prstGeom>
          <a:noFill/>
          <a:ln w="9525">
            <a:noFill/>
            <a:miter lim="800000"/>
            <a:headEnd/>
            <a:tailEnd/>
          </a:ln>
        </p:spPr>
        <p:txBody>
          <a:bodyPr>
            <a:spAutoFit/>
          </a:bodyPr>
          <a:lstStyle/>
          <a:p>
            <a:pPr algn="ctr"/>
            <a:r>
              <a:rPr lang="en-US" sz="2000" b="1">
                <a:solidFill>
                  <a:srgbClr val="FFFFFF"/>
                </a:solidFill>
              </a:rPr>
              <a:t>VISION</a:t>
            </a:r>
          </a:p>
          <a:p>
            <a:pPr algn="ctr"/>
            <a:r>
              <a:rPr lang="en-US" sz="2000">
                <a:solidFill>
                  <a:srgbClr val="FFFFFF"/>
                </a:solidFill>
              </a:rPr>
              <a:t>‘To excel in delivering values to the customer as an innovative and dynamic energy company that gets to the future first.’</a:t>
            </a:r>
          </a:p>
        </p:txBody>
      </p:sp>
    </p:spTree>
  </p:cSld>
  <p:clrMapOvr>
    <a:masterClrMapping/>
  </p:clrMapOvr>
  <p:transition>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85800" y="1676400"/>
            <a:ext cx="7772400" cy="4114800"/>
          </a:xfrm>
        </p:spPr>
        <p:txBody>
          <a:bodyPr/>
          <a:lstStyle/>
          <a:p>
            <a:pPr marL="406400" indent="-347663" eaLnBrk="1" hangingPunct="1">
              <a:spcBef>
                <a:spcPct val="50000"/>
              </a:spcBef>
              <a:buClr>
                <a:srgbClr val="0000FF"/>
              </a:buClr>
              <a:buFont typeface="Arial" pitchFamily="34" charset="0"/>
              <a:buChar char="•"/>
              <a:defRPr/>
            </a:pPr>
            <a:r>
              <a:rPr lang="en-US" sz="2800" b="1" dirty="0" smtClean="0">
                <a:latin typeface="Calibri" pitchFamily="34" charset="0"/>
              </a:rPr>
              <a:t>Non-edible plant seeds as feed stock</a:t>
            </a:r>
          </a:p>
          <a:p>
            <a:pPr marL="406400" indent="-347663" eaLnBrk="1" hangingPunct="1">
              <a:spcBef>
                <a:spcPct val="50000"/>
              </a:spcBef>
              <a:buClr>
                <a:srgbClr val="0000FF"/>
              </a:buClr>
              <a:buFont typeface="Arial" pitchFamily="34" charset="0"/>
              <a:buChar char="•"/>
              <a:defRPr/>
            </a:pPr>
            <a:r>
              <a:rPr lang="en-US" sz="2800" b="1" dirty="0" smtClean="0">
                <a:solidFill>
                  <a:schemeClr val="tx2"/>
                </a:solidFill>
                <a:latin typeface="Calibri" pitchFamily="34" charset="0"/>
              </a:rPr>
              <a:t>Avoidance of competition with Food Crops</a:t>
            </a:r>
          </a:p>
          <a:p>
            <a:pPr marL="406400" indent="-347663" eaLnBrk="1" hangingPunct="1">
              <a:spcBef>
                <a:spcPct val="50000"/>
              </a:spcBef>
              <a:buClr>
                <a:srgbClr val="0000FF"/>
              </a:buClr>
              <a:buFont typeface="Arial" pitchFamily="34" charset="0"/>
              <a:buChar char="•"/>
              <a:defRPr/>
            </a:pPr>
            <a:r>
              <a:rPr lang="en-US" sz="2800" b="1" dirty="0" smtClean="0">
                <a:solidFill>
                  <a:schemeClr val="tx2"/>
                </a:solidFill>
                <a:latin typeface="Calibri" pitchFamily="34" charset="0"/>
              </a:rPr>
              <a:t>Utilization of country’s ample Marginal /Barren land</a:t>
            </a:r>
          </a:p>
          <a:p>
            <a:pPr marL="406400" indent="-347663" eaLnBrk="1" hangingPunct="1">
              <a:spcBef>
                <a:spcPct val="50000"/>
              </a:spcBef>
              <a:buClr>
                <a:srgbClr val="0000FF"/>
              </a:buClr>
              <a:buFont typeface="Arial" pitchFamily="34" charset="0"/>
              <a:buChar char="•"/>
              <a:defRPr/>
            </a:pPr>
            <a:r>
              <a:rPr lang="en-US" sz="2800" b="1" dirty="0" smtClean="0">
                <a:solidFill>
                  <a:schemeClr val="tx2"/>
                </a:solidFill>
                <a:latin typeface="Calibri" pitchFamily="34" charset="0"/>
              </a:rPr>
              <a:t>Conserving agricultural Water Resources.   </a:t>
            </a:r>
          </a:p>
          <a:p>
            <a:pPr marL="406400" indent="-347663" eaLnBrk="1" hangingPunct="1">
              <a:spcBef>
                <a:spcPct val="50000"/>
              </a:spcBef>
              <a:buClr>
                <a:srgbClr val="0000FF"/>
              </a:buClr>
              <a:buFont typeface="Arial" pitchFamily="34" charset="0"/>
              <a:buChar char="•"/>
              <a:defRPr/>
            </a:pPr>
            <a:r>
              <a:rPr lang="en-US" sz="2800" b="1" dirty="0" smtClean="0">
                <a:solidFill>
                  <a:schemeClr val="tx2"/>
                </a:solidFill>
                <a:latin typeface="Calibri" pitchFamily="34" charset="0"/>
              </a:rPr>
              <a:t>Produce biodiesel at minimum possible cost</a:t>
            </a:r>
          </a:p>
          <a:p>
            <a:pPr eaLnBrk="1" hangingPunct="1">
              <a:defRPr/>
            </a:pPr>
            <a:endParaRPr lang="en-US" dirty="0"/>
          </a:p>
        </p:txBody>
      </p:sp>
      <p:sp>
        <p:nvSpPr>
          <p:cNvPr id="23555" name="Title 1"/>
          <p:cNvSpPr>
            <a:spLocks noGrp="1"/>
          </p:cNvSpPr>
          <p:nvPr>
            <p:ph type="title"/>
          </p:nvPr>
        </p:nvSpPr>
        <p:spPr>
          <a:xfrm>
            <a:off x="685800" y="152400"/>
            <a:ext cx="7772400" cy="762000"/>
          </a:xfrm>
        </p:spPr>
        <p:txBody>
          <a:bodyPr/>
          <a:lstStyle/>
          <a:p>
            <a:pPr eaLnBrk="1" hangingPunct="1"/>
            <a:r>
              <a:rPr lang="en-US" sz="2800" b="1" dirty="0" smtClean="0">
                <a:solidFill>
                  <a:schemeClr val="tx1"/>
                </a:solidFill>
                <a:latin typeface="Calibri" pitchFamily="34" charset="0"/>
              </a:rPr>
              <a:t>FOCUS OF PSO</a:t>
            </a:r>
            <a:endParaRPr lang="en-US" sz="2800" b="1" dirty="0" smtClean="0">
              <a:solidFill>
                <a:schemeClr val="tx1"/>
              </a:solidFill>
            </a:endParaRPr>
          </a:p>
        </p:txBody>
      </p:sp>
    </p:spTree>
  </p:cSld>
  <p:clrMapOvr>
    <a:masterClrMapping/>
  </p:clrMapOvr>
  <p:transition>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pPr eaLnBrk="1" hangingPunct="1">
              <a:defRPr/>
            </a:pPr>
            <a:r>
              <a:rPr lang="en-US" sz="2800" b="1" kern="1200" dirty="0" smtClean="0">
                <a:solidFill>
                  <a:schemeClr val="tx1"/>
                </a:solidFill>
                <a:latin typeface="Calibri" pitchFamily="34" charset="0"/>
              </a:rPr>
              <a:t>OBJECTIVE</a:t>
            </a:r>
            <a:endParaRPr lang="en-US" sz="2800" b="1" dirty="0"/>
          </a:p>
        </p:txBody>
      </p:sp>
      <p:sp>
        <p:nvSpPr>
          <p:cNvPr id="24579" name="Content Placeholder 2"/>
          <p:cNvSpPr>
            <a:spLocks noGrp="1"/>
          </p:cNvSpPr>
          <p:nvPr>
            <p:ph idx="1"/>
          </p:nvPr>
        </p:nvSpPr>
        <p:spPr>
          <a:xfrm>
            <a:off x="685800" y="1371600"/>
            <a:ext cx="7772400" cy="4114800"/>
          </a:xfrm>
        </p:spPr>
        <p:txBody>
          <a:bodyPr/>
          <a:lstStyle/>
          <a:p>
            <a:pPr eaLnBrk="1" hangingPunct="1">
              <a:buFontTx/>
              <a:buNone/>
            </a:pPr>
            <a:r>
              <a:rPr lang="en-GB" sz="2400" b="1" smtClean="0">
                <a:latin typeface="Calibri" pitchFamily="34" charset="0"/>
              </a:rPr>
              <a:t>	PSO’s ultimate goal is to significantly participate in blending </a:t>
            </a:r>
            <a:r>
              <a:rPr lang="en-GB" sz="2400" b="1" smtClean="0">
                <a:solidFill>
                  <a:srgbClr val="FF3300"/>
                </a:solidFill>
                <a:latin typeface="Calibri" pitchFamily="34" charset="0"/>
              </a:rPr>
              <a:t>10%</a:t>
            </a:r>
            <a:r>
              <a:rPr lang="en-GB" sz="2400" b="1" smtClean="0">
                <a:latin typeface="Calibri" pitchFamily="34" charset="0"/>
              </a:rPr>
              <a:t> of Country’s total petro-diesel consumption (</a:t>
            </a:r>
            <a:r>
              <a:rPr lang="en-GB" sz="2400" b="1" smtClean="0">
                <a:solidFill>
                  <a:srgbClr val="FF3300"/>
                </a:solidFill>
                <a:latin typeface="Calibri" pitchFamily="34" charset="0"/>
              </a:rPr>
              <a:t>8 million tonnes</a:t>
            </a:r>
            <a:r>
              <a:rPr lang="en-GB" sz="2400" b="1" smtClean="0">
                <a:latin typeface="Calibri" pitchFamily="34" charset="0"/>
              </a:rPr>
              <a:t>) with biodiesel; in line with GoP’s directives</a:t>
            </a:r>
            <a:endParaRPr lang="en-US" sz="2400" smtClean="0"/>
          </a:p>
        </p:txBody>
      </p:sp>
      <p:pic>
        <p:nvPicPr>
          <p:cNvPr id="24580" name="Picture 4" descr="biodiesel"/>
          <p:cNvPicPr>
            <a:picLocks noChangeAspect="1" noChangeArrowheads="1"/>
          </p:cNvPicPr>
          <p:nvPr/>
        </p:nvPicPr>
        <p:blipFill>
          <a:blip r:embed="rId2" cstate="print"/>
          <a:srcRect/>
          <a:stretch>
            <a:fillRect/>
          </a:stretch>
        </p:blipFill>
        <p:spPr bwMode="auto">
          <a:xfrm>
            <a:off x="3048000" y="3124200"/>
            <a:ext cx="2863850" cy="3124200"/>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p:cNvSpPr txBox="1">
            <a:spLocks noChangeArrowheads="1"/>
          </p:cNvSpPr>
          <p:nvPr/>
        </p:nvSpPr>
        <p:spPr bwMode="auto">
          <a:xfrm>
            <a:off x="0" y="152400"/>
            <a:ext cx="9144000" cy="523220"/>
          </a:xfrm>
          <a:prstGeom prst="rect">
            <a:avLst/>
          </a:prstGeom>
          <a:noFill/>
          <a:ln w="9525">
            <a:noFill/>
            <a:miter lim="800000"/>
            <a:headEnd/>
            <a:tailEnd/>
          </a:ln>
        </p:spPr>
        <p:txBody>
          <a:bodyPr wrap="square">
            <a:spAutoFit/>
          </a:bodyPr>
          <a:lstStyle/>
          <a:p>
            <a:pPr algn="ctr"/>
            <a:r>
              <a:rPr lang="en-US" sz="2800" b="1" dirty="0" smtClean="0"/>
              <a:t>WORLD </a:t>
            </a:r>
            <a:r>
              <a:rPr lang="en-US" sz="2800" b="1" dirty="0"/>
              <a:t>MARKETED ENERGY CONSUMPTION</a:t>
            </a:r>
          </a:p>
        </p:txBody>
      </p:sp>
      <p:pic>
        <p:nvPicPr>
          <p:cNvPr id="4099" name="Picture 5" descr="C:\Documents and Settings\hfarooq\Desktop\001.bmp"/>
          <p:cNvPicPr>
            <a:picLocks noChangeAspect="1" noChangeArrowheads="1"/>
          </p:cNvPicPr>
          <p:nvPr/>
        </p:nvPicPr>
        <p:blipFill>
          <a:blip r:embed="rId3" cstate="print"/>
          <a:srcRect/>
          <a:stretch>
            <a:fillRect/>
          </a:stretch>
        </p:blipFill>
        <p:spPr bwMode="auto">
          <a:xfrm>
            <a:off x="152400" y="1371600"/>
            <a:ext cx="8839200" cy="5067300"/>
          </a:xfrm>
          <a:prstGeom prst="rect">
            <a:avLst/>
          </a:prstGeom>
          <a:noFill/>
          <a:ln w="9525">
            <a:noFill/>
            <a:miter lim="800000"/>
            <a:headEnd/>
            <a:tailEnd/>
          </a:ln>
        </p:spPr>
      </p:pic>
      <p:sp>
        <p:nvSpPr>
          <p:cNvPr id="4" name="TextBox 3"/>
          <p:cNvSpPr txBox="1"/>
          <p:nvPr/>
        </p:nvSpPr>
        <p:spPr>
          <a:xfrm>
            <a:off x="3886200" y="6172200"/>
            <a:ext cx="4876800" cy="307777"/>
          </a:xfrm>
          <a:prstGeom prst="rect">
            <a:avLst/>
          </a:prstGeom>
          <a:noFill/>
        </p:spPr>
        <p:txBody>
          <a:bodyPr wrap="square" rtlCol="0">
            <a:spAutoFit/>
          </a:bodyPr>
          <a:lstStyle/>
          <a:p>
            <a:pPr algn="r"/>
            <a:r>
              <a:rPr lang="en-US" sz="1400" dirty="0" smtClean="0"/>
              <a:t>Source: International Energy Outlook 2010</a:t>
            </a:r>
            <a:endParaRPr lang="en-US" sz="1400" dirty="0"/>
          </a:p>
        </p:txBody>
      </p:sp>
      <p:sp>
        <p:nvSpPr>
          <p:cNvPr id="5" name="Right Arrow 4"/>
          <p:cNvSpPr/>
          <p:nvPr/>
        </p:nvSpPr>
        <p:spPr bwMode="auto">
          <a:xfrm rot="21052069">
            <a:off x="1113220" y="2691943"/>
            <a:ext cx="7303872" cy="208019"/>
          </a:xfrm>
          <a:prstGeom prst="rightArrow">
            <a:avLst/>
          </a:prstGeom>
          <a:solidFill>
            <a:schemeClr val="tx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0"/>
            <a:ext cx="9144000" cy="914400"/>
          </a:xfrm>
        </p:spPr>
        <p:txBody>
          <a:bodyPr/>
          <a:lstStyle/>
          <a:p>
            <a:pPr eaLnBrk="1" hangingPunct="1"/>
            <a:r>
              <a:rPr lang="en-US" sz="2800" b="1" dirty="0" err="1" smtClean="0">
                <a:solidFill>
                  <a:schemeClr val="tx1"/>
                </a:solidFill>
                <a:latin typeface="Book Antiqua" pitchFamily="18" charset="0"/>
              </a:rPr>
              <a:t>GoP’s</a:t>
            </a:r>
            <a:r>
              <a:rPr lang="en-US" sz="2800" b="1" dirty="0" smtClean="0">
                <a:solidFill>
                  <a:schemeClr val="tx1"/>
                </a:solidFill>
                <a:latin typeface="Book Antiqua" pitchFamily="18" charset="0"/>
              </a:rPr>
              <a:t> DIRECTIVES</a:t>
            </a:r>
            <a:endParaRPr lang="en-US" sz="2800" b="1" dirty="0" smtClean="0"/>
          </a:p>
        </p:txBody>
      </p:sp>
      <p:sp>
        <p:nvSpPr>
          <p:cNvPr id="4" name="Content Placeholder 2"/>
          <p:cNvSpPr>
            <a:spLocks noGrp="1"/>
          </p:cNvSpPr>
          <p:nvPr>
            <p:ph idx="1"/>
          </p:nvPr>
        </p:nvSpPr>
        <p:spPr/>
        <p:txBody>
          <a:bodyPr/>
          <a:lstStyle/>
          <a:p>
            <a:pPr marL="609600" indent="-609600" eaLnBrk="1" hangingPunct="1">
              <a:buFontTx/>
              <a:buNone/>
              <a:defRPr/>
            </a:pPr>
            <a:r>
              <a:rPr lang="en-US" sz="2800" dirty="0" smtClean="0">
                <a:latin typeface="Book Antiqua" pitchFamily="18" charset="0"/>
              </a:rPr>
              <a:t>	</a:t>
            </a:r>
            <a:r>
              <a:rPr lang="en-US" sz="2400" b="1" dirty="0" smtClean="0">
                <a:latin typeface="Book Antiqua" pitchFamily="18" charset="0"/>
              </a:rPr>
              <a:t>ECC’s Decision of 15</a:t>
            </a:r>
            <a:r>
              <a:rPr lang="en-US" sz="2400" b="1" baseline="30000" dirty="0" smtClean="0">
                <a:latin typeface="Book Antiqua" pitchFamily="18" charset="0"/>
              </a:rPr>
              <a:t>th</a:t>
            </a:r>
            <a:r>
              <a:rPr lang="en-US" sz="2400" b="1" dirty="0" smtClean="0">
                <a:latin typeface="Book Antiqua" pitchFamily="18" charset="0"/>
              </a:rPr>
              <a:t> Feb, 2008: </a:t>
            </a:r>
          </a:p>
          <a:p>
            <a:pPr marL="609600" indent="-609600" eaLnBrk="1" hangingPunct="1">
              <a:buFontTx/>
              <a:buNone/>
              <a:defRPr/>
            </a:pPr>
            <a:endParaRPr lang="en-US" sz="2400" b="1" dirty="0" smtClean="0">
              <a:latin typeface="Book Antiqua" pitchFamily="18" charset="0"/>
            </a:endParaRPr>
          </a:p>
          <a:p>
            <a:pPr marL="609600" indent="-609600" eaLnBrk="1" hangingPunct="1">
              <a:buClr>
                <a:srgbClr val="0000FF"/>
              </a:buClr>
              <a:buFont typeface="Times New Roman" pitchFamily="18" charset="0"/>
              <a:buChar char="»"/>
              <a:defRPr/>
            </a:pPr>
            <a:r>
              <a:rPr lang="en-US" sz="2400" b="1" dirty="0" smtClean="0">
                <a:latin typeface="Book Antiqua" pitchFamily="18" charset="0"/>
              </a:rPr>
              <a:t>5% biodiesel blending with petro-diesel by 2015</a:t>
            </a:r>
          </a:p>
          <a:p>
            <a:pPr marL="609600" indent="-609600" eaLnBrk="1" hangingPunct="1">
              <a:buClr>
                <a:srgbClr val="0000FF"/>
              </a:buClr>
              <a:buFont typeface="Times New Roman" pitchFamily="18" charset="0"/>
              <a:buChar char="»"/>
              <a:defRPr/>
            </a:pPr>
            <a:endParaRPr lang="en-US" sz="2400" b="1" dirty="0" smtClean="0">
              <a:latin typeface="Book Antiqua" pitchFamily="18" charset="0"/>
            </a:endParaRPr>
          </a:p>
          <a:p>
            <a:pPr marL="609600" indent="-609600" eaLnBrk="1" hangingPunct="1">
              <a:buClr>
                <a:srgbClr val="0000FF"/>
              </a:buClr>
              <a:buFont typeface="Times New Roman" pitchFamily="18" charset="0"/>
              <a:buChar char="»"/>
              <a:defRPr/>
            </a:pPr>
            <a:r>
              <a:rPr lang="en-US" sz="2400" b="1" dirty="0" smtClean="0">
                <a:latin typeface="Book Antiqua" pitchFamily="18" charset="0"/>
              </a:rPr>
              <a:t>10% biodiesel blending with petro-diesel by 2025</a:t>
            </a:r>
          </a:p>
          <a:p>
            <a:pPr eaLnBrk="1" hangingPunct="1">
              <a:defRPr/>
            </a:pPr>
            <a:endParaRPr lang="en-US" dirty="0"/>
          </a:p>
        </p:txBody>
      </p:sp>
    </p:spTree>
  </p:cSld>
  <p:clrMapOvr>
    <a:masterClrMapping/>
  </p:clrMapOvr>
  <p:transition>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838200"/>
          </a:xfrm>
        </p:spPr>
        <p:txBody>
          <a:bodyPr/>
          <a:lstStyle/>
          <a:p>
            <a:pPr eaLnBrk="1" hangingPunct="1"/>
            <a:r>
              <a:rPr lang="en-US" sz="2800" b="1" dirty="0" err="1" smtClean="0">
                <a:solidFill>
                  <a:schemeClr val="tx1"/>
                </a:solidFill>
                <a:latin typeface="Book Antiqua" pitchFamily="18" charset="0"/>
              </a:rPr>
              <a:t>GoP</a:t>
            </a:r>
            <a:r>
              <a:rPr lang="en-US" sz="2800" b="1" dirty="0" smtClean="0">
                <a:solidFill>
                  <a:schemeClr val="tx1"/>
                </a:solidFill>
                <a:latin typeface="Book Antiqua" pitchFamily="18" charset="0"/>
              </a:rPr>
              <a:t> / ECC’s INCENTIVES</a:t>
            </a:r>
            <a:endParaRPr lang="en-US" sz="2800" b="1" dirty="0" smtClean="0"/>
          </a:p>
        </p:txBody>
      </p:sp>
      <p:sp>
        <p:nvSpPr>
          <p:cNvPr id="26627" name="Content Placeholder 2"/>
          <p:cNvSpPr>
            <a:spLocks noGrp="1"/>
          </p:cNvSpPr>
          <p:nvPr>
            <p:ph idx="1"/>
          </p:nvPr>
        </p:nvSpPr>
        <p:spPr/>
        <p:txBody>
          <a:bodyPr/>
          <a:lstStyle/>
          <a:p>
            <a:pPr eaLnBrk="1" hangingPunct="1">
              <a:lnSpc>
                <a:spcPct val="90000"/>
              </a:lnSpc>
              <a:buClr>
                <a:srgbClr val="006600"/>
              </a:buClr>
              <a:buFontTx/>
              <a:buNone/>
            </a:pPr>
            <a:r>
              <a:rPr lang="en-US" sz="2800" b="1" smtClean="0">
                <a:latin typeface="Book Antiqua" pitchFamily="18" charset="0"/>
              </a:rPr>
              <a:t>All imported plant, machinery, equipment and raw material for use in production of biodiesel shall be exempted from </a:t>
            </a:r>
          </a:p>
          <a:p>
            <a:pPr eaLnBrk="1" hangingPunct="1">
              <a:lnSpc>
                <a:spcPct val="90000"/>
              </a:lnSpc>
              <a:buClr>
                <a:srgbClr val="006600"/>
              </a:buClr>
              <a:buFontTx/>
              <a:buNone/>
            </a:pPr>
            <a:endParaRPr lang="en-US" sz="2800" b="1" smtClean="0">
              <a:latin typeface="Book Antiqua" pitchFamily="18" charset="0"/>
            </a:endParaRPr>
          </a:p>
          <a:p>
            <a:pPr lvl="4" eaLnBrk="1" hangingPunct="1">
              <a:lnSpc>
                <a:spcPct val="90000"/>
              </a:lnSpc>
            </a:pPr>
            <a:r>
              <a:rPr lang="en-US" b="1" smtClean="0">
                <a:solidFill>
                  <a:schemeClr val="accent2"/>
                </a:solidFill>
                <a:latin typeface="Book Antiqua" pitchFamily="18" charset="0"/>
              </a:rPr>
              <a:t> Custom duty</a:t>
            </a:r>
          </a:p>
          <a:p>
            <a:pPr lvl="4" eaLnBrk="1" hangingPunct="1">
              <a:lnSpc>
                <a:spcPct val="90000"/>
              </a:lnSpc>
            </a:pPr>
            <a:r>
              <a:rPr lang="en-US" b="1" smtClean="0">
                <a:solidFill>
                  <a:schemeClr val="accent2"/>
                </a:solidFill>
                <a:latin typeface="Book Antiqua" pitchFamily="18" charset="0"/>
              </a:rPr>
              <a:t> Income tax </a:t>
            </a:r>
          </a:p>
          <a:p>
            <a:pPr lvl="4" eaLnBrk="1" hangingPunct="1">
              <a:lnSpc>
                <a:spcPct val="90000"/>
              </a:lnSpc>
            </a:pPr>
            <a:r>
              <a:rPr lang="en-US" b="1" smtClean="0">
                <a:solidFill>
                  <a:schemeClr val="accent2"/>
                </a:solidFill>
                <a:latin typeface="Book Antiqua" pitchFamily="18" charset="0"/>
              </a:rPr>
              <a:t> Sales Tax</a:t>
            </a:r>
          </a:p>
          <a:p>
            <a:pPr lvl="4" eaLnBrk="1" hangingPunct="1">
              <a:lnSpc>
                <a:spcPct val="90000"/>
              </a:lnSpc>
              <a:buFontTx/>
              <a:buNone/>
            </a:pPr>
            <a:r>
              <a:rPr lang="en-US" b="1" smtClean="0">
                <a:solidFill>
                  <a:schemeClr val="accent2"/>
                </a:solidFill>
                <a:latin typeface="Book Antiqua" pitchFamily="18" charset="0"/>
              </a:rPr>
              <a:t>				</a:t>
            </a:r>
            <a:r>
              <a:rPr lang="en-US" sz="1400" b="1" smtClean="0">
                <a:solidFill>
                  <a:srgbClr val="0000FF"/>
                </a:solidFill>
                <a:latin typeface="Book Antiqua" pitchFamily="18" charset="0"/>
              </a:rPr>
              <a:t>S.R.O. 474 (I)/2008 dated 21.05.2008</a:t>
            </a:r>
          </a:p>
          <a:p>
            <a:pPr eaLnBrk="1" hangingPunct="1">
              <a:lnSpc>
                <a:spcPct val="90000"/>
              </a:lnSpc>
            </a:pPr>
            <a:endParaRPr lang="en-US" sz="1000" smtClean="0">
              <a:latin typeface="Book Antiqua" pitchFamily="18" charset="0"/>
            </a:endParaRPr>
          </a:p>
          <a:p>
            <a:pPr eaLnBrk="1" hangingPunct="1"/>
            <a:endParaRPr lang="en-US" smtClean="0"/>
          </a:p>
        </p:txBody>
      </p:sp>
    </p:spTree>
  </p:cSld>
  <p:clrMapOvr>
    <a:masterClrMapping/>
  </p:clrMapOvr>
  <p:transition>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914400"/>
          </a:xfrm>
        </p:spPr>
        <p:txBody>
          <a:bodyPr/>
          <a:lstStyle/>
          <a:p>
            <a:pPr eaLnBrk="1" hangingPunct="1">
              <a:defRPr/>
            </a:pPr>
            <a:r>
              <a:rPr lang="en-US" sz="2800" b="1" kern="1200" dirty="0" smtClean="0">
                <a:solidFill>
                  <a:schemeClr val="tx1"/>
                </a:solidFill>
                <a:latin typeface="Calibri" pitchFamily="34" charset="0"/>
              </a:rPr>
              <a:t>SCOPE FOR BIODIESEL</a:t>
            </a:r>
            <a:endParaRPr lang="en-US" sz="2800" b="1" dirty="0">
              <a:solidFill>
                <a:schemeClr val="tx1"/>
              </a:solidFill>
            </a:endParaRPr>
          </a:p>
        </p:txBody>
      </p:sp>
      <p:sp>
        <p:nvSpPr>
          <p:cNvPr id="27651" name="Content Placeholder 2"/>
          <p:cNvSpPr>
            <a:spLocks noGrp="1"/>
          </p:cNvSpPr>
          <p:nvPr>
            <p:ph idx="1"/>
          </p:nvPr>
        </p:nvSpPr>
        <p:spPr>
          <a:xfrm>
            <a:off x="457200" y="1676400"/>
            <a:ext cx="8382000" cy="3886200"/>
          </a:xfrm>
        </p:spPr>
        <p:txBody>
          <a:bodyPr/>
          <a:lstStyle/>
          <a:p>
            <a:pPr eaLnBrk="1" hangingPunct="1">
              <a:lnSpc>
                <a:spcPct val="80000"/>
              </a:lnSpc>
              <a:buClr>
                <a:srgbClr val="0000FF"/>
              </a:buClr>
            </a:pPr>
            <a:endParaRPr lang="en-US" sz="2400" b="1" smtClean="0">
              <a:latin typeface="Calibri" pitchFamily="34" charset="0"/>
            </a:endParaRPr>
          </a:p>
          <a:p>
            <a:pPr eaLnBrk="1" hangingPunct="1">
              <a:lnSpc>
                <a:spcPct val="80000"/>
              </a:lnSpc>
              <a:buClr>
                <a:srgbClr val="0000FF"/>
              </a:buClr>
            </a:pPr>
            <a:r>
              <a:rPr lang="en-US" sz="2400" b="1" smtClean="0">
                <a:latin typeface="Calibri" pitchFamily="34" charset="0"/>
              </a:rPr>
              <a:t>Total consumption of diesel per year:  	            </a:t>
            </a:r>
            <a:r>
              <a:rPr lang="en-US" sz="2400" b="1" smtClean="0">
                <a:solidFill>
                  <a:srgbClr val="FF3300"/>
                </a:solidFill>
                <a:latin typeface="Calibri" pitchFamily="34" charset="0"/>
              </a:rPr>
              <a:t>8 M tons </a:t>
            </a:r>
          </a:p>
          <a:p>
            <a:pPr eaLnBrk="1" hangingPunct="1">
              <a:lnSpc>
                <a:spcPct val="80000"/>
              </a:lnSpc>
              <a:buClr>
                <a:srgbClr val="0000FF"/>
              </a:buClr>
            </a:pPr>
            <a:endParaRPr lang="en-US" sz="2400" b="1" smtClean="0">
              <a:latin typeface="Calibri" pitchFamily="34" charset="0"/>
            </a:endParaRPr>
          </a:p>
          <a:p>
            <a:pPr eaLnBrk="1" hangingPunct="1">
              <a:lnSpc>
                <a:spcPct val="80000"/>
              </a:lnSpc>
              <a:buClr>
                <a:srgbClr val="0000FF"/>
              </a:buClr>
            </a:pPr>
            <a:r>
              <a:rPr lang="en-US" sz="2400" b="1" smtClean="0">
                <a:latin typeface="Calibri" pitchFamily="34" charset="0"/>
              </a:rPr>
              <a:t>10% of requirement (Biodiesel) per year:           </a:t>
            </a:r>
            <a:r>
              <a:rPr lang="en-US" sz="2400" b="1" smtClean="0">
                <a:solidFill>
                  <a:srgbClr val="FF3300"/>
                </a:solidFill>
                <a:latin typeface="Calibri" pitchFamily="34" charset="0"/>
              </a:rPr>
              <a:t>800 K tons</a:t>
            </a:r>
          </a:p>
          <a:p>
            <a:pPr eaLnBrk="1" hangingPunct="1">
              <a:lnSpc>
                <a:spcPct val="80000"/>
              </a:lnSpc>
              <a:buClr>
                <a:srgbClr val="0000FF"/>
              </a:buClr>
            </a:pPr>
            <a:endParaRPr lang="en-US" sz="2400" b="1" smtClean="0">
              <a:solidFill>
                <a:srgbClr val="FF3300"/>
              </a:solidFill>
              <a:latin typeface="Calibri" pitchFamily="34" charset="0"/>
            </a:endParaRPr>
          </a:p>
          <a:p>
            <a:pPr eaLnBrk="1" hangingPunct="1">
              <a:lnSpc>
                <a:spcPct val="80000"/>
              </a:lnSpc>
              <a:buClr>
                <a:srgbClr val="0000FF"/>
              </a:buClr>
            </a:pPr>
            <a:r>
              <a:rPr lang="en-US" sz="2400" b="1" smtClean="0">
                <a:latin typeface="Calibri" pitchFamily="34" charset="0"/>
              </a:rPr>
              <a:t>Land requirement (</a:t>
            </a:r>
            <a:r>
              <a:rPr lang="en-US" sz="2400" b="1" smtClean="0">
                <a:solidFill>
                  <a:srgbClr val="0000FF"/>
                </a:solidFill>
                <a:latin typeface="Calibri" pitchFamily="34" charset="0"/>
              </a:rPr>
              <a:t>800  shrubs / acre</a:t>
            </a:r>
            <a:r>
              <a:rPr lang="en-US" sz="2400" b="1" smtClean="0">
                <a:latin typeface="Calibri" pitchFamily="34" charset="0"/>
              </a:rPr>
              <a:t>):   	           </a:t>
            </a:r>
            <a:r>
              <a:rPr lang="en-US" sz="2400" b="1" smtClean="0">
                <a:solidFill>
                  <a:srgbClr val="FF0000"/>
                </a:solidFill>
                <a:latin typeface="Calibri" pitchFamily="34" charset="0"/>
              </a:rPr>
              <a:t>812500 </a:t>
            </a:r>
            <a:r>
              <a:rPr lang="en-US" sz="2400" b="1" smtClean="0">
                <a:solidFill>
                  <a:srgbClr val="FF3300"/>
                </a:solidFill>
                <a:latin typeface="Calibri" pitchFamily="34" charset="0"/>
              </a:rPr>
              <a:t>Acres</a:t>
            </a:r>
            <a:r>
              <a:rPr lang="en-US" sz="2400" b="1" smtClean="0">
                <a:latin typeface="Calibri" pitchFamily="34" charset="0"/>
              </a:rPr>
              <a:t> </a:t>
            </a:r>
          </a:p>
          <a:p>
            <a:pPr eaLnBrk="1" hangingPunct="1">
              <a:buFontTx/>
              <a:buNone/>
            </a:pPr>
            <a:r>
              <a:rPr lang="en-US" sz="2400" b="1" smtClean="0">
                <a:latin typeface="Calibri" pitchFamily="34" charset="0"/>
              </a:rPr>
              <a:t>                                                        </a:t>
            </a:r>
          </a:p>
          <a:p>
            <a:pPr eaLnBrk="1" hangingPunct="1">
              <a:buFontTx/>
              <a:buNone/>
            </a:pPr>
            <a:endParaRPr lang="en-US" sz="2400" smtClean="0">
              <a:latin typeface="Calibri" pitchFamily="34" charset="0"/>
            </a:endParaRPr>
          </a:p>
          <a:p>
            <a:pPr eaLnBrk="1" hangingPunct="1">
              <a:buFontTx/>
              <a:buNone/>
            </a:pPr>
            <a:endParaRPr lang="en-US" sz="2400" smtClean="0">
              <a:latin typeface="Calibri" pitchFamily="34" charset="0"/>
            </a:endParaRPr>
          </a:p>
          <a:p>
            <a:pPr eaLnBrk="1" hangingPunct="1">
              <a:buFontTx/>
              <a:buNone/>
            </a:pPr>
            <a:r>
              <a:rPr lang="en-US" sz="2400" smtClean="0">
                <a:latin typeface="Calibri" pitchFamily="34" charset="0"/>
              </a:rPr>
              <a:t>                             </a:t>
            </a:r>
          </a:p>
          <a:p>
            <a:pPr eaLnBrk="1" hangingPunct="1">
              <a:buFontTx/>
              <a:buNone/>
            </a:pPr>
            <a:r>
              <a:rPr lang="en-US" sz="2400" smtClean="0">
                <a:latin typeface="Calibri" pitchFamily="34" charset="0"/>
              </a:rPr>
              <a:t>                                                     Yield varies from  4 - 8 kg/shrub</a:t>
            </a:r>
            <a:endParaRPr lang="en-US" sz="2400" smtClean="0"/>
          </a:p>
        </p:txBody>
      </p:sp>
    </p:spTree>
  </p:cSld>
  <p:clrMapOvr>
    <a:masterClrMapping/>
  </p:clrMapOvr>
  <p:transition>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4953000" y="6096000"/>
            <a:ext cx="2895600" cy="457200"/>
          </a:xfrm>
          <a:prstGeom prst="rect">
            <a:avLst/>
          </a:prstGeom>
          <a:noFill/>
          <a:ln w="9525">
            <a:noFill/>
            <a:miter lim="800000"/>
            <a:headEnd/>
            <a:tailEnd/>
          </a:ln>
        </p:spPr>
        <p:txBody>
          <a:bodyPr>
            <a:spAutoFit/>
          </a:bodyPr>
          <a:lstStyle/>
          <a:p>
            <a:pPr>
              <a:spcBef>
                <a:spcPct val="50000"/>
              </a:spcBef>
            </a:pPr>
            <a:endParaRPr lang="en-US">
              <a:latin typeface="Times New Roman" pitchFamily="18" charset="0"/>
            </a:endParaRPr>
          </a:p>
        </p:txBody>
      </p:sp>
      <p:pic>
        <p:nvPicPr>
          <p:cNvPr id="28676" name="Picture 4" descr="DSC_0102"/>
          <p:cNvPicPr>
            <a:picLocks noChangeAspect="1" noChangeArrowheads="1"/>
          </p:cNvPicPr>
          <p:nvPr/>
        </p:nvPicPr>
        <p:blipFill>
          <a:blip r:embed="rId2" cstate="print"/>
          <a:srcRect/>
          <a:stretch>
            <a:fillRect/>
          </a:stretch>
        </p:blipFill>
        <p:spPr bwMode="auto">
          <a:xfrm>
            <a:off x="2590800" y="1689100"/>
            <a:ext cx="1752600" cy="1143000"/>
          </a:xfrm>
          <a:prstGeom prst="rect">
            <a:avLst/>
          </a:prstGeom>
          <a:noFill/>
          <a:ln w="9525">
            <a:noFill/>
            <a:miter lim="800000"/>
            <a:headEnd/>
            <a:tailEnd/>
          </a:ln>
        </p:spPr>
      </p:pic>
      <p:pic>
        <p:nvPicPr>
          <p:cNvPr id="28677" name="Picture 4" descr="0007"/>
          <p:cNvPicPr>
            <a:picLocks noChangeAspect="1" noChangeArrowheads="1"/>
          </p:cNvPicPr>
          <p:nvPr/>
        </p:nvPicPr>
        <p:blipFill>
          <a:blip r:embed="rId3" cstate="print"/>
          <a:srcRect/>
          <a:stretch>
            <a:fillRect/>
          </a:stretch>
        </p:blipFill>
        <p:spPr bwMode="auto">
          <a:xfrm>
            <a:off x="4953000" y="1689100"/>
            <a:ext cx="1752600" cy="1143000"/>
          </a:xfrm>
          <a:prstGeom prst="rect">
            <a:avLst/>
          </a:prstGeom>
          <a:noFill/>
          <a:ln w="9525">
            <a:noFill/>
            <a:miter lim="800000"/>
            <a:headEnd/>
            <a:tailEnd/>
          </a:ln>
        </p:spPr>
      </p:pic>
      <p:pic>
        <p:nvPicPr>
          <p:cNvPr id="28678" name="Picture 2" descr="DSC00087"/>
          <p:cNvPicPr>
            <a:picLocks noChangeAspect="1" noChangeArrowheads="1"/>
          </p:cNvPicPr>
          <p:nvPr/>
        </p:nvPicPr>
        <p:blipFill>
          <a:blip r:embed="rId4" cstate="print"/>
          <a:srcRect/>
          <a:stretch>
            <a:fillRect/>
          </a:stretch>
        </p:blipFill>
        <p:spPr bwMode="auto">
          <a:xfrm>
            <a:off x="7294563" y="1689100"/>
            <a:ext cx="1697037" cy="1143000"/>
          </a:xfrm>
          <a:prstGeom prst="rect">
            <a:avLst/>
          </a:prstGeom>
          <a:noFill/>
          <a:ln w="9525">
            <a:noFill/>
            <a:miter lim="800000"/>
            <a:headEnd/>
            <a:tailEnd/>
          </a:ln>
        </p:spPr>
      </p:pic>
      <p:pic>
        <p:nvPicPr>
          <p:cNvPr id="28679" name="Picture 4"/>
          <p:cNvPicPr>
            <a:picLocks noChangeAspect="1" noChangeArrowheads="1"/>
          </p:cNvPicPr>
          <p:nvPr/>
        </p:nvPicPr>
        <p:blipFill>
          <a:blip r:embed="rId5" cstate="print"/>
          <a:srcRect/>
          <a:stretch>
            <a:fillRect/>
          </a:stretch>
        </p:blipFill>
        <p:spPr bwMode="auto">
          <a:xfrm>
            <a:off x="7315200" y="3505200"/>
            <a:ext cx="1676400" cy="1209675"/>
          </a:xfrm>
          <a:prstGeom prst="rect">
            <a:avLst/>
          </a:prstGeom>
          <a:noFill/>
          <a:ln w="9525">
            <a:noFill/>
            <a:miter lim="800000"/>
            <a:headEnd/>
            <a:tailEnd/>
          </a:ln>
        </p:spPr>
      </p:pic>
      <p:pic>
        <p:nvPicPr>
          <p:cNvPr id="28680" name="Picture 5"/>
          <p:cNvPicPr>
            <a:picLocks noChangeAspect="1" noChangeArrowheads="1"/>
          </p:cNvPicPr>
          <p:nvPr/>
        </p:nvPicPr>
        <p:blipFill>
          <a:blip r:embed="rId6" cstate="print"/>
          <a:srcRect/>
          <a:stretch>
            <a:fillRect/>
          </a:stretch>
        </p:blipFill>
        <p:spPr bwMode="auto">
          <a:xfrm>
            <a:off x="4953000" y="3495675"/>
            <a:ext cx="1676400" cy="1219200"/>
          </a:xfrm>
          <a:prstGeom prst="rect">
            <a:avLst/>
          </a:prstGeom>
          <a:noFill/>
          <a:ln w="9525" algn="ctr">
            <a:noFill/>
            <a:miter lim="800000"/>
            <a:headEnd/>
            <a:tailEnd/>
          </a:ln>
        </p:spPr>
      </p:pic>
      <p:pic>
        <p:nvPicPr>
          <p:cNvPr id="28681" name="Picture 2" descr="Picture 026"/>
          <p:cNvPicPr>
            <a:picLocks noChangeAspect="1" noChangeArrowheads="1"/>
          </p:cNvPicPr>
          <p:nvPr/>
        </p:nvPicPr>
        <p:blipFill>
          <a:blip r:embed="rId7" cstate="print"/>
          <a:srcRect/>
          <a:stretch>
            <a:fillRect/>
          </a:stretch>
        </p:blipFill>
        <p:spPr bwMode="auto">
          <a:xfrm>
            <a:off x="2590800" y="3429000"/>
            <a:ext cx="1752600" cy="1209675"/>
          </a:xfrm>
          <a:prstGeom prst="rect">
            <a:avLst/>
          </a:prstGeom>
          <a:noFill/>
          <a:ln w="9525">
            <a:noFill/>
            <a:miter lim="800000"/>
            <a:headEnd/>
            <a:tailEnd/>
          </a:ln>
        </p:spPr>
      </p:pic>
      <p:pic>
        <p:nvPicPr>
          <p:cNvPr id="28682" name="Picture 8" descr="Picture 031"/>
          <p:cNvPicPr>
            <a:picLocks noChangeAspect="1" noChangeArrowheads="1"/>
          </p:cNvPicPr>
          <p:nvPr/>
        </p:nvPicPr>
        <p:blipFill>
          <a:blip r:embed="rId8" cstate="print"/>
          <a:srcRect/>
          <a:stretch>
            <a:fillRect/>
          </a:stretch>
        </p:blipFill>
        <p:spPr bwMode="auto">
          <a:xfrm>
            <a:off x="152400" y="5319713"/>
            <a:ext cx="1752600" cy="1168400"/>
          </a:xfrm>
          <a:prstGeom prst="rect">
            <a:avLst/>
          </a:prstGeom>
          <a:noFill/>
          <a:ln w="9525">
            <a:noFill/>
            <a:miter lim="800000"/>
            <a:headEnd/>
            <a:tailEnd/>
          </a:ln>
        </p:spPr>
      </p:pic>
      <p:pic>
        <p:nvPicPr>
          <p:cNvPr id="28683" name="Picture 4" descr="Picture 006"/>
          <p:cNvPicPr>
            <a:picLocks noChangeAspect="1" noChangeArrowheads="1"/>
          </p:cNvPicPr>
          <p:nvPr/>
        </p:nvPicPr>
        <p:blipFill>
          <a:blip r:embed="rId9" cstate="print"/>
          <a:srcRect/>
          <a:stretch>
            <a:fillRect/>
          </a:stretch>
        </p:blipFill>
        <p:spPr bwMode="auto">
          <a:xfrm>
            <a:off x="2514600" y="5319713"/>
            <a:ext cx="1752600" cy="1233487"/>
          </a:xfrm>
          <a:prstGeom prst="rect">
            <a:avLst/>
          </a:prstGeom>
          <a:noFill/>
          <a:ln w="9525">
            <a:noFill/>
            <a:miter lim="800000"/>
            <a:headEnd/>
            <a:tailEnd/>
          </a:ln>
        </p:spPr>
      </p:pic>
      <p:pic>
        <p:nvPicPr>
          <p:cNvPr id="28684" name="Picture 7" descr="HSD, B10 &amp; B100"/>
          <p:cNvPicPr>
            <a:picLocks noChangeAspect="1" noChangeArrowheads="1"/>
          </p:cNvPicPr>
          <p:nvPr/>
        </p:nvPicPr>
        <p:blipFill>
          <a:blip r:embed="rId10" cstate="print"/>
          <a:srcRect/>
          <a:stretch>
            <a:fillRect/>
          </a:stretch>
        </p:blipFill>
        <p:spPr bwMode="auto">
          <a:xfrm>
            <a:off x="4953000" y="5286375"/>
            <a:ext cx="1752600" cy="1252538"/>
          </a:xfrm>
          <a:prstGeom prst="rect">
            <a:avLst/>
          </a:prstGeom>
          <a:noFill/>
          <a:ln w="9525">
            <a:noFill/>
            <a:miter lim="800000"/>
            <a:headEnd/>
            <a:tailEnd/>
          </a:ln>
        </p:spPr>
      </p:pic>
      <p:sp>
        <p:nvSpPr>
          <p:cNvPr id="16" name="AutoShape 15"/>
          <p:cNvSpPr>
            <a:spLocks noChangeArrowheads="1"/>
          </p:cNvSpPr>
          <p:nvPr/>
        </p:nvSpPr>
        <p:spPr bwMode="auto">
          <a:xfrm>
            <a:off x="2133600" y="2222500"/>
            <a:ext cx="3810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lgn="ctr">
            <a:solidFill>
              <a:schemeClr val="tx1"/>
            </a:solidFill>
            <a:miter lim="800000"/>
            <a:headEnd/>
            <a:tailEnd/>
          </a:ln>
          <a:effectLst>
            <a:prstShdw prst="shdw13" dist="53882" dir="13500000">
              <a:schemeClr val="bg2">
                <a:alpha val="50000"/>
              </a:schemeClr>
            </a:prstShdw>
          </a:effectLst>
        </p:spPr>
        <p:txBody>
          <a:bodyPr wrap="none" anchor="ctr"/>
          <a:lstStyle/>
          <a:p>
            <a:pPr algn="ctr">
              <a:spcBef>
                <a:spcPct val="50000"/>
              </a:spcBef>
            </a:pPr>
            <a:endParaRPr lang="en-US" b="1">
              <a:solidFill>
                <a:srgbClr val="0000FF"/>
              </a:solidFill>
              <a:latin typeface="Times New Roman" pitchFamily="18" charset="0"/>
            </a:endParaRPr>
          </a:p>
        </p:txBody>
      </p:sp>
      <p:sp>
        <p:nvSpPr>
          <p:cNvPr id="17" name="AutoShape 16"/>
          <p:cNvSpPr>
            <a:spLocks noChangeArrowheads="1"/>
          </p:cNvSpPr>
          <p:nvPr/>
        </p:nvSpPr>
        <p:spPr bwMode="auto">
          <a:xfrm>
            <a:off x="4419600" y="2222500"/>
            <a:ext cx="3810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lgn="ctr">
            <a:solidFill>
              <a:schemeClr val="tx1"/>
            </a:solidFill>
            <a:miter lim="800000"/>
            <a:headEnd/>
            <a:tailEnd/>
          </a:ln>
          <a:effectLst>
            <a:prstShdw prst="shdw13" dist="53882" dir="13500000">
              <a:schemeClr val="bg2">
                <a:alpha val="50000"/>
              </a:schemeClr>
            </a:prstShdw>
          </a:effectLst>
        </p:spPr>
        <p:txBody>
          <a:bodyPr wrap="none" anchor="ctr"/>
          <a:lstStyle/>
          <a:p>
            <a:pPr algn="ctr">
              <a:spcBef>
                <a:spcPct val="50000"/>
              </a:spcBef>
            </a:pPr>
            <a:endParaRPr lang="en-US" b="1">
              <a:solidFill>
                <a:srgbClr val="0000FF"/>
              </a:solidFill>
              <a:latin typeface="Times New Roman" pitchFamily="18" charset="0"/>
            </a:endParaRPr>
          </a:p>
        </p:txBody>
      </p:sp>
      <p:sp>
        <p:nvSpPr>
          <p:cNvPr id="18" name="AutoShape 17"/>
          <p:cNvSpPr>
            <a:spLocks noChangeArrowheads="1"/>
          </p:cNvSpPr>
          <p:nvPr/>
        </p:nvSpPr>
        <p:spPr bwMode="auto">
          <a:xfrm>
            <a:off x="6781800" y="2222500"/>
            <a:ext cx="3810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lgn="ctr">
            <a:solidFill>
              <a:schemeClr val="tx1"/>
            </a:solidFill>
            <a:miter lim="800000"/>
            <a:headEnd/>
            <a:tailEnd/>
          </a:ln>
          <a:effectLst>
            <a:prstShdw prst="shdw13" dist="53882" dir="13500000">
              <a:schemeClr val="bg2">
                <a:alpha val="50000"/>
              </a:schemeClr>
            </a:prstShdw>
          </a:effectLst>
        </p:spPr>
        <p:txBody>
          <a:bodyPr wrap="none" anchor="ctr"/>
          <a:lstStyle/>
          <a:p>
            <a:pPr algn="ctr">
              <a:spcBef>
                <a:spcPct val="50000"/>
              </a:spcBef>
            </a:pPr>
            <a:endParaRPr lang="en-US" b="1">
              <a:solidFill>
                <a:srgbClr val="0000FF"/>
              </a:solidFill>
              <a:latin typeface="Times New Roman" pitchFamily="18" charset="0"/>
            </a:endParaRPr>
          </a:p>
        </p:txBody>
      </p:sp>
      <p:sp>
        <p:nvSpPr>
          <p:cNvPr id="19" name="AutoShape 18"/>
          <p:cNvSpPr>
            <a:spLocks noChangeArrowheads="1"/>
          </p:cNvSpPr>
          <p:nvPr/>
        </p:nvSpPr>
        <p:spPr bwMode="auto">
          <a:xfrm>
            <a:off x="1981200" y="5776913"/>
            <a:ext cx="3810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lgn="ctr">
            <a:solidFill>
              <a:schemeClr val="tx1"/>
            </a:solidFill>
            <a:miter lim="800000"/>
            <a:headEnd/>
            <a:tailEnd/>
          </a:ln>
          <a:effectLst>
            <a:prstShdw prst="shdw13" dist="53882" dir="13500000">
              <a:schemeClr val="bg2">
                <a:alpha val="50000"/>
              </a:schemeClr>
            </a:prstShdw>
          </a:effectLst>
        </p:spPr>
        <p:txBody>
          <a:bodyPr wrap="none" anchor="ctr"/>
          <a:lstStyle/>
          <a:p>
            <a:pPr algn="ctr">
              <a:spcBef>
                <a:spcPct val="50000"/>
              </a:spcBef>
            </a:pPr>
            <a:endParaRPr lang="en-US" b="1">
              <a:solidFill>
                <a:srgbClr val="0000FF"/>
              </a:solidFill>
              <a:latin typeface="Times New Roman" pitchFamily="18" charset="0"/>
            </a:endParaRPr>
          </a:p>
        </p:txBody>
      </p:sp>
      <p:sp>
        <p:nvSpPr>
          <p:cNvPr id="20" name="AutoShape 19"/>
          <p:cNvSpPr>
            <a:spLocks noChangeArrowheads="1"/>
          </p:cNvSpPr>
          <p:nvPr/>
        </p:nvSpPr>
        <p:spPr bwMode="auto">
          <a:xfrm>
            <a:off x="4419600" y="5776913"/>
            <a:ext cx="3810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lgn="ctr">
            <a:solidFill>
              <a:schemeClr val="tx1"/>
            </a:solidFill>
            <a:miter lim="800000"/>
            <a:headEnd/>
            <a:tailEnd/>
          </a:ln>
          <a:effectLst>
            <a:prstShdw prst="shdw13" dist="53882" dir="13500000">
              <a:schemeClr val="bg2">
                <a:alpha val="50000"/>
              </a:schemeClr>
            </a:prstShdw>
          </a:effectLst>
        </p:spPr>
        <p:txBody>
          <a:bodyPr wrap="none" anchor="ctr"/>
          <a:lstStyle/>
          <a:p>
            <a:pPr algn="ctr"/>
            <a:endParaRPr lang="en-US" sz="2800" b="1">
              <a:latin typeface="Times New Roman" pitchFamily="18" charset="0"/>
            </a:endParaRPr>
          </a:p>
        </p:txBody>
      </p:sp>
      <p:sp>
        <p:nvSpPr>
          <p:cNvPr id="21" name="AutoShape 20"/>
          <p:cNvSpPr>
            <a:spLocks noChangeArrowheads="1"/>
          </p:cNvSpPr>
          <p:nvPr/>
        </p:nvSpPr>
        <p:spPr bwMode="auto">
          <a:xfrm>
            <a:off x="6858000" y="5776913"/>
            <a:ext cx="3810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lgn="ctr">
            <a:solidFill>
              <a:schemeClr val="tx1"/>
            </a:solidFill>
            <a:miter lim="800000"/>
            <a:headEnd/>
            <a:tailEnd/>
          </a:ln>
          <a:effectLst>
            <a:prstShdw prst="shdw13" dist="53882" dir="13500000">
              <a:schemeClr val="bg2">
                <a:alpha val="50000"/>
              </a:schemeClr>
            </a:prstShdw>
          </a:effectLst>
        </p:spPr>
        <p:txBody>
          <a:bodyPr wrap="none" anchor="ctr"/>
          <a:lstStyle/>
          <a:p>
            <a:pPr algn="ctr"/>
            <a:endParaRPr lang="en-US" sz="2800" b="1">
              <a:latin typeface="Times New Roman" pitchFamily="18" charset="0"/>
            </a:endParaRPr>
          </a:p>
        </p:txBody>
      </p:sp>
      <p:sp>
        <p:nvSpPr>
          <p:cNvPr id="22" name="AutoShape 21"/>
          <p:cNvSpPr>
            <a:spLocks noChangeArrowheads="1"/>
          </p:cNvSpPr>
          <p:nvPr/>
        </p:nvSpPr>
        <p:spPr bwMode="auto">
          <a:xfrm>
            <a:off x="8001000" y="2908300"/>
            <a:ext cx="304800" cy="368300"/>
          </a:xfrm>
          <a:prstGeom prst="downArrow">
            <a:avLst>
              <a:gd name="adj1" fmla="val 50000"/>
              <a:gd name="adj2" fmla="val 30208"/>
            </a:avLst>
          </a:prstGeom>
          <a:solidFill>
            <a:srgbClr val="FF0000"/>
          </a:solidFill>
          <a:ln w="9525" algn="ctr">
            <a:solidFill>
              <a:schemeClr val="tx1"/>
            </a:solidFill>
            <a:miter lim="800000"/>
            <a:headEnd/>
            <a:tailEnd/>
          </a:ln>
          <a:effectLst>
            <a:prstShdw prst="shdw13" dist="53882" dir="13500000">
              <a:schemeClr val="bg2">
                <a:alpha val="50000"/>
              </a:schemeClr>
            </a:prstShdw>
          </a:effectLst>
        </p:spPr>
        <p:txBody>
          <a:bodyPr wrap="none" anchor="ctr"/>
          <a:lstStyle/>
          <a:p>
            <a:pPr algn="ctr">
              <a:spcBef>
                <a:spcPct val="50000"/>
              </a:spcBef>
            </a:pPr>
            <a:endParaRPr lang="en-US" b="1">
              <a:solidFill>
                <a:srgbClr val="0000FF"/>
              </a:solidFill>
              <a:latin typeface="Times New Roman" pitchFamily="18" charset="0"/>
            </a:endParaRPr>
          </a:p>
        </p:txBody>
      </p:sp>
      <p:sp>
        <p:nvSpPr>
          <p:cNvPr id="23" name="AutoShape 22"/>
          <p:cNvSpPr>
            <a:spLocks noChangeArrowheads="1"/>
          </p:cNvSpPr>
          <p:nvPr/>
        </p:nvSpPr>
        <p:spPr bwMode="auto">
          <a:xfrm>
            <a:off x="838200" y="4648200"/>
            <a:ext cx="228600" cy="304800"/>
          </a:xfrm>
          <a:prstGeom prst="downArrow">
            <a:avLst>
              <a:gd name="adj1" fmla="val 50000"/>
              <a:gd name="adj2" fmla="val 33333"/>
            </a:avLst>
          </a:prstGeom>
          <a:solidFill>
            <a:srgbClr val="FF0000"/>
          </a:solidFill>
          <a:ln w="9525" algn="ctr">
            <a:solidFill>
              <a:schemeClr val="tx1"/>
            </a:solidFill>
            <a:miter lim="800000"/>
            <a:headEnd/>
            <a:tailEnd/>
          </a:ln>
          <a:effectLst>
            <a:prstShdw prst="shdw13" dist="53882" dir="13500000">
              <a:schemeClr val="bg2">
                <a:alpha val="50000"/>
              </a:schemeClr>
            </a:prstShdw>
          </a:effectLst>
        </p:spPr>
        <p:txBody>
          <a:bodyPr wrap="none" anchor="ctr"/>
          <a:lstStyle/>
          <a:p>
            <a:pPr algn="ctr">
              <a:spcBef>
                <a:spcPct val="50000"/>
              </a:spcBef>
            </a:pPr>
            <a:endParaRPr lang="en-US" b="1">
              <a:solidFill>
                <a:srgbClr val="0000FF"/>
              </a:solidFill>
              <a:latin typeface="Times New Roman" pitchFamily="18" charset="0"/>
            </a:endParaRPr>
          </a:p>
        </p:txBody>
      </p:sp>
      <p:sp>
        <p:nvSpPr>
          <p:cNvPr id="24" name="AutoShape 23"/>
          <p:cNvSpPr>
            <a:spLocks noChangeArrowheads="1"/>
          </p:cNvSpPr>
          <p:nvPr/>
        </p:nvSpPr>
        <p:spPr bwMode="auto">
          <a:xfrm>
            <a:off x="6705600" y="3952875"/>
            <a:ext cx="457200" cy="228600"/>
          </a:xfrm>
          <a:prstGeom prst="leftArrow">
            <a:avLst>
              <a:gd name="adj1" fmla="val 50000"/>
              <a:gd name="adj2" fmla="val 50000"/>
            </a:avLst>
          </a:prstGeom>
          <a:solidFill>
            <a:srgbClr val="FF0000"/>
          </a:solidFill>
          <a:ln w="9525" algn="ctr">
            <a:solidFill>
              <a:schemeClr val="tx1"/>
            </a:solidFill>
            <a:miter lim="800000"/>
            <a:headEnd/>
            <a:tailEnd/>
          </a:ln>
          <a:effectLst>
            <a:prstShdw prst="shdw13" dist="53882" dir="13500000">
              <a:schemeClr val="bg2">
                <a:alpha val="50000"/>
              </a:schemeClr>
            </a:prstShdw>
          </a:effectLst>
        </p:spPr>
        <p:txBody>
          <a:bodyPr wrap="none" anchor="ctr"/>
          <a:lstStyle/>
          <a:p>
            <a:pPr algn="ctr">
              <a:spcBef>
                <a:spcPct val="50000"/>
              </a:spcBef>
            </a:pPr>
            <a:endParaRPr lang="en-US" b="1">
              <a:solidFill>
                <a:srgbClr val="0000FF"/>
              </a:solidFill>
              <a:latin typeface="Times New Roman" pitchFamily="18" charset="0"/>
            </a:endParaRPr>
          </a:p>
        </p:txBody>
      </p:sp>
      <p:sp>
        <p:nvSpPr>
          <p:cNvPr id="25" name="AutoShape 24"/>
          <p:cNvSpPr>
            <a:spLocks noChangeArrowheads="1"/>
          </p:cNvSpPr>
          <p:nvPr/>
        </p:nvSpPr>
        <p:spPr bwMode="auto">
          <a:xfrm>
            <a:off x="4419600" y="3952875"/>
            <a:ext cx="457200" cy="228600"/>
          </a:xfrm>
          <a:prstGeom prst="leftArrow">
            <a:avLst>
              <a:gd name="adj1" fmla="val 50000"/>
              <a:gd name="adj2" fmla="val 50000"/>
            </a:avLst>
          </a:prstGeom>
          <a:solidFill>
            <a:srgbClr val="FF0000"/>
          </a:solidFill>
          <a:ln w="9525" algn="ctr">
            <a:solidFill>
              <a:schemeClr val="tx1"/>
            </a:solidFill>
            <a:miter lim="800000"/>
            <a:headEnd/>
            <a:tailEnd/>
          </a:ln>
          <a:effectLst>
            <a:prstShdw prst="shdw13" dist="53882" dir="13500000">
              <a:schemeClr val="bg2">
                <a:alpha val="50000"/>
              </a:schemeClr>
            </a:prstShdw>
          </a:effectLst>
        </p:spPr>
        <p:txBody>
          <a:bodyPr wrap="none" anchor="ctr"/>
          <a:lstStyle/>
          <a:p>
            <a:pPr algn="ctr">
              <a:spcBef>
                <a:spcPct val="50000"/>
              </a:spcBef>
            </a:pPr>
            <a:endParaRPr lang="en-US" b="1">
              <a:solidFill>
                <a:srgbClr val="0000FF"/>
              </a:solidFill>
              <a:latin typeface="Times New Roman" pitchFamily="18" charset="0"/>
            </a:endParaRPr>
          </a:p>
        </p:txBody>
      </p:sp>
      <p:sp>
        <p:nvSpPr>
          <p:cNvPr id="26" name="AutoShape 25"/>
          <p:cNvSpPr>
            <a:spLocks noChangeArrowheads="1"/>
          </p:cNvSpPr>
          <p:nvPr/>
        </p:nvSpPr>
        <p:spPr bwMode="auto">
          <a:xfrm>
            <a:off x="1981200" y="3952875"/>
            <a:ext cx="457200" cy="228600"/>
          </a:xfrm>
          <a:prstGeom prst="leftArrow">
            <a:avLst>
              <a:gd name="adj1" fmla="val 50000"/>
              <a:gd name="adj2" fmla="val 50000"/>
            </a:avLst>
          </a:prstGeom>
          <a:solidFill>
            <a:srgbClr val="FF0000"/>
          </a:solidFill>
          <a:ln w="9525" algn="ctr">
            <a:solidFill>
              <a:schemeClr val="tx1"/>
            </a:solidFill>
            <a:miter lim="800000"/>
            <a:headEnd/>
            <a:tailEnd/>
          </a:ln>
          <a:effectLst>
            <a:prstShdw prst="shdw13" dist="53882" dir="13500000">
              <a:schemeClr val="bg2">
                <a:alpha val="50000"/>
              </a:schemeClr>
            </a:prstShdw>
          </a:effectLst>
        </p:spPr>
        <p:txBody>
          <a:bodyPr wrap="none" anchor="ctr"/>
          <a:lstStyle/>
          <a:p>
            <a:pPr algn="ctr">
              <a:spcBef>
                <a:spcPct val="50000"/>
              </a:spcBef>
            </a:pPr>
            <a:endParaRPr lang="en-US" b="1">
              <a:solidFill>
                <a:srgbClr val="0000FF"/>
              </a:solidFill>
              <a:latin typeface="Times New Roman" pitchFamily="18" charset="0"/>
            </a:endParaRPr>
          </a:p>
        </p:txBody>
      </p:sp>
      <p:sp>
        <p:nvSpPr>
          <p:cNvPr id="28696" name="Rectangle 2"/>
          <p:cNvSpPr>
            <a:spLocks noChangeArrowheads="1"/>
          </p:cNvSpPr>
          <p:nvPr/>
        </p:nvSpPr>
        <p:spPr bwMode="auto">
          <a:xfrm>
            <a:off x="0" y="0"/>
            <a:ext cx="9144000" cy="685800"/>
          </a:xfrm>
          <a:prstGeom prst="rect">
            <a:avLst/>
          </a:prstGeom>
          <a:noFill/>
          <a:ln w="9525" algn="ctr">
            <a:noFill/>
            <a:miter lim="800000"/>
            <a:headEnd/>
            <a:tailEnd/>
          </a:ln>
        </p:spPr>
        <p:txBody>
          <a:bodyPr anchor="ctr"/>
          <a:lstStyle/>
          <a:p>
            <a:pPr algn="ctr"/>
            <a:r>
              <a:rPr lang="en-US" sz="2400" b="1" dirty="0">
                <a:latin typeface="Times New Roman" pitchFamily="18" charset="0"/>
              </a:rPr>
              <a:t>PICTORIAL VIEW OF PSO’s JOURNEY TO BIODIESEL</a:t>
            </a:r>
          </a:p>
        </p:txBody>
      </p:sp>
      <p:sp>
        <p:nvSpPr>
          <p:cNvPr id="28697" name="Text Box 27"/>
          <p:cNvSpPr txBox="1">
            <a:spLocks noChangeArrowheads="1"/>
          </p:cNvSpPr>
          <p:nvPr/>
        </p:nvSpPr>
        <p:spPr bwMode="auto">
          <a:xfrm>
            <a:off x="457200" y="1295400"/>
            <a:ext cx="1524000" cy="519113"/>
          </a:xfrm>
          <a:prstGeom prst="rect">
            <a:avLst/>
          </a:prstGeom>
          <a:noFill/>
          <a:ln w="9525" algn="ctr">
            <a:noFill/>
            <a:miter lim="800000"/>
            <a:headEnd/>
            <a:tailEnd/>
          </a:ln>
          <a:effectLst>
            <a:prstShdw prst="shdw13" dist="53882" dir="13500000">
              <a:schemeClr val="bg2">
                <a:alpha val="50000"/>
              </a:schemeClr>
            </a:prstShdw>
          </a:effectLst>
        </p:spPr>
        <p:txBody>
          <a:bodyPr>
            <a:spAutoFit/>
          </a:bodyPr>
          <a:lstStyle/>
          <a:p>
            <a:pPr algn="ctr">
              <a:spcBef>
                <a:spcPct val="50000"/>
              </a:spcBef>
            </a:pPr>
            <a:endParaRPr lang="en-US" sz="2800">
              <a:latin typeface="Times New Roman" pitchFamily="18" charset="0"/>
            </a:endParaRPr>
          </a:p>
        </p:txBody>
      </p:sp>
      <p:sp>
        <p:nvSpPr>
          <p:cNvPr id="28698" name="Text Box 28"/>
          <p:cNvSpPr txBox="1">
            <a:spLocks noChangeArrowheads="1"/>
          </p:cNvSpPr>
          <p:nvPr/>
        </p:nvSpPr>
        <p:spPr bwMode="auto">
          <a:xfrm>
            <a:off x="381000" y="1371600"/>
            <a:ext cx="1524000" cy="366713"/>
          </a:xfrm>
          <a:prstGeom prst="rect">
            <a:avLst/>
          </a:prstGeom>
          <a:noFill/>
          <a:ln w="9525" algn="ctr">
            <a:noFill/>
            <a:miter lim="800000"/>
            <a:headEnd/>
            <a:tailEnd/>
          </a:ln>
          <a:effectLst>
            <a:prstShdw prst="shdw13" dist="53882" dir="13500000">
              <a:schemeClr val="bg2">
                <a:alpha val="50000"/>
              </a:schemeClr>
            </a:prstShdw>
          </a:effectLst>
        </p:spPr>
        <p:txBody>
          <a:bodyPr>
            <a:spAutoFit/>
          </a:bodyPr>
          <a:lstStyle/>
          <a:p>
            <a:pPr algn="ctr">
              <a:spcBef>
                <a:spcPct val="50000"/>
              </a:spcBef>
            </a:pPr>
            <a:r>
              <a:rPr lang="en-US" b="1">
                <a:solidFill>
                  <a:srgbClr val="0000FF"/>
                </a:solidFill>
                <a:latin typeface="Book Antiqua" pitchFamily="18" charset="0"/>
              </a:rPr>
              <a:t>Visits</a:t>
            </a:r>
          </a:p>
        </p:txBody>
      </p:sp>
      <p:sp>
        <p:nvSpPr>
          <p:cNvPr id="28699" name="Text Box 29"/>
          <p:cNvSpPr txBox="1">
            <a:spLocks noChangeArrowheads="1"/>
          </p:cNvSpPr>
          <p:nvPr/>
        </p:nvSpPr>
        <p:spPr bwMode="auto">
          <a:xfrm>
            <a:off x="2667000" y="1371600"/>
            <a:ext cx="1524000" cy="366713"/>
          </a:xfrm>
          <a:prstGeom prst="rect">
            <a:avLst/>
          </a:prstGeom>
          <a:noFill/>
          <a:ln w="9525" algn="ctr">
            <a:noFill/>
            <a:miter lim="800000"/>
            <a:headEnd/>
            <a:tailEnd/>
          </a:ln>
          <a:effectLst>
            <a:prstShdw prst="shdw13" dist="53882" dir="13500000">
              <a:schemeClr val="bg2">
                <a:alpha val="50000"/>
              </a:schemeClr>
            </a:prstShdw>
          </a:effectLst>
        </p:spPr>
        <p:txBody>
          <a:bodyPr>
            <a:spAutoFit/>
          </a:bodyPr>
          <a:lstStyle/>
          <a:p>
            <a:pPr algn="ctr">
              <a:spcBef>
                <a:spcPct val="50000"/>
              </a:spcBef>
            </a:pPr>
            <a:r>
              <a:rPr lang="en-US" b="1">
                <a:solidFill>
                  <a:srgbClr val="0000FF"/>
                </a:solidFill>
                <a:latin typeface="Book Antiqua" pitchFamily="18" charset="0"/>
              </a:rPr>
              <a:t>Nursery</a:t>
            </a:r>
          </a:p>
        </p:txBody>
      </p:sp>
      <p:sp>
        <p:nvSpPr>
          <p:cNvPr id="28700" name="Text Box 30"/>
          <p:cNvSpPr txBox="1">
            <a:spLocks noChangeArrowheads="1"/>
          </p:cNvSpPr>
          <p:nvPr/>
        </p:nvSpPr>
        <p:spPr bwMode="auto">
          <a:xfrm>
            <a:off x="4800600" y="1385888"/>
            <a:ext cx="2057400" cy="366712"/>
          </a:xfrm>
          <a:prstGeom prst="rect">
            <a:avLst/>
          </a:prstGeom>
          <a:noFill/>
          <a:ln w="9525" algn="ctr">
            <a:noFill/>
            <a:miter lim="800000"/>
            <a:headEnd/>
            <a:tailEnd/>
          </a:ln>
          <a:effectLst>
            <a:prstShdw prst="shdw13" dist="53882" dir="13500000">
              <a:schemeClr val="bg2">
                <a:alpha val="50000"/>
              </a:schemeClr>
            </a:prstShdw>
          </a:effectLst>
        </p:spPr>
        <p:txBody>
          <a:bodyPr>
            <a:spAutoFit/>
          </a:bodyPr>
          <a:lstStyle/>
          <a:p>
            <a:pPr algn="ctr">
              <a:spcBef>
                <a:spcPct val="50000"/>
              </a:spcBef>
            </a:pPr>
            <a:r>
              <a:rPr lang="en-US" b="1">
                <a:solidFill>
                  <a:srgbClr val="0000FF"/>
                </a:solidFill>
                <a:latin typeface="Book Antiqua" pitchFamily="18" charset="0"/>
              </a:rPr>
              <a:t>Selection of land</a:t>
            </a:r>
          </a:p>
        </p:txBody>
      </p:sp>
      <p:sp>
        <p:nvSpPr>
          <p:cNvPr id="28701" name="Text Box 31"/>
          <p:cNvSpPr txBox="1">
            <a:spLocks noChangeArrowheads="1"/>
          </p:cNvSpPr>
          <p:nvPr/>
        </p:nvSpPr>
        <p:spPr bwMode="auto">
          <a:xfrm>
            <a:off x="7162800" y="1385888"/>
            <a:ext cx="2057400" cy="366712"/>
          </a:xfrm>
          <a:prstGeom prst="rect">
            <a:avLst/>
          </a:prstGeom>
          <a:noFill/>
          <a:ln w="9525" algn="ctr">
            <a:noFill/>
            <a:miter lim="800000"/>
            <a:headEnd/>
            <a:tailEnd/>
          </a:ln>
          <a:effectLst>
            <a:prstShdw prst="shdw13" dist="53882" dir="13500000">
              <a:schemeClr val="bg2">
                <a:alpha val="50000"/>
              </a:schemeClr>
            </a:prstShdw>
          </a:effectLst>
        </p:spPr>
        <p:txBody>
          <a:bodyPr>
            <a:spAutoFit/>
          </a:bodyPr>
          <a:lstStyle/>
          <a:p>
            <a:pPr algn="ctr">
              <a:spcBef>
                <a:spcPct val="50000"/>
              </a:spcBef>
            </a:pPr>
            <a:r>
              <a:rPr lang="en-US" b="1">
                <a:solidFill>
                  <a:srgbClr val="0000FF"/>
                </a:solidFill>
                <a:latin typeface="Book Antiqua" pitchFamily="18" charset="0"/>
              </a:rPr>
              <a:t>Land Preparation</a:t>
            </a:r>
          </a:p>
        </p:txBody>
      </p:sp>
      <p:sp>
        <p:nvSpPr>
          <p:cNvPr id="28702" name="Text Box 32"/>
          <p:cNvSpPr txBox="1">
            <a:spLocks noChangeArrowheads="1"/>
          </p:cNvSpPr>
          <p:nvPr/>
        </p:nvSpPr>
        <p:spPr bwMode="auto">
          <a:xfrm>
            <a:off x="6934200" y="3138488"/>
            <a:ext cx="2286000" cy="366712"/>
          </a:xfrm>
          <a:prstGeom prst="rect">
            <a:avLst/>
          </a:prstGeom>
          <a:noFill/>
          <a:ln w="9525" algn="ctr">
            <a:noFill/>
            <a:miter lim="800000"/>
            <a:headEnd/>
            <a:tailEnd/>
          </a:ln>
          <a:effectLst>
            <a:prstShdw prst="shdw13" dist="53882" dir="13500000">
              <a:schemeClr val="bg2">
                <a:alpha val="50000"/>
              </a:schemeClr>
            </a:prstShdw>
          </a:effectLst>
        </p:spPr>
        <p:txBody>
          <a:bodyPr>
            <a:spAutoFit/>
          </a:bodyPr>
          <a:lstStyle/>
          <a:p>
            <a:pPr algn="ctr">
              <a:spcBef>
                <a:spcPct val="50000"/>
              </a:spcBef>
            </a:pPr>
            <a:r>
              <a:rPr lang="en-US" b="1">
                <a:solidFill>
                  <a:srgbClr val="0000FF"/>
                </a:solidFill>
                <a:latin typeface="Book Antiqua" pitchFamily="18" charset="0"/>
              </a:rPr>
              <a:t>Jatropha Plantation</a:t>
            </a:r>
          </a:p>
        </p:txBody>
      </p:sp>
      <p:sp>
        <p:nvSpPr>
          <p:cNvPr id="28703" name="Text Box 33"/>
          <p:cNvSpPr txBox="1">
            <a:spLocks noChangeArrowheads="1"/>
          </p:cNvSpPr>
          <p:nvPr/>
        </p:nvSpPr>
        <p:spPr bwMode="auto">
          <a:xfrm>
            <a:off x="4800600" y="3138488"/>
            <a:ext cx="2057400" cy="366712"/>
          </a:xfrm>
          <a:prstGeom prst="rect">
            <a:avLst/>
          </a:prstGeom>
          <a:noFill/>
          <a:ln w="9525" algn="ctr">
            <a:noFill/>
            <a:miter lim="800000"/>
            <a:headEnd/>
            <a:tailEnd/>
          </a:ln>
          <a:effectLst>
            <a:prstShdw prst="shdw13" dist="53882" dir="13500000">
              <a:schemeClr val="bg2">
                <a:alpha val="50000"/>
              </a:schemeClr>
            </a:prstShdw>
          </a:effectLst>
        </p:spPr>
        <p:txBody>
          <a:bodyPr>
            <a:spAutoFit/>
          </a:bodyPr>
          <a:lstStyle/>
          <a:p>
            <a:pPr algn="ctr">
              <a:spcBef>
                <a:spcPct val="50000"/>
              </a:spcBef>
            </a:pPr>
            <a:r>
              <a:rPr lang="en-US" b="1">
                <a:solidFill>
                  <a:srgbClr val="0000FF"/>
                </a:solidFill>
                <a:latin typeface="Book Antiqua" pitchFamily="18" charset="0"/>
              </a:rPr>
              <a:t>5 month old Plant</a:t>
            </a:r>
          </a:p>
        </p:txBody>
      </p:sp>
      <p:sp>
        <p:nvSpPr>
          <p:cNvPr id="28704" name="Text Box 34"/>
          <p:cNvSpPr txBox="1">
            <a:spLocks noChangeArrowheads="1"/>
          </p:cNvSpPr>
          <p:nvPr/>
        </p:nvSpPr>
        <p:spPr bwMode="auto">
          <a:xfrm>
            <a:off x="2209800" y="3124200"/>
            <a:ext cx="2438400" cy="366713"/>
          </a:xfrm>
          <a:prstGeom prst="rect">
            <a:avLst/>
          </a:prstGeom>
          <a:noFill/>
          <a:ln w="9525" algn="ctr">
            <a:noFill/>
            <a:miter lim="800000"/>
            <a:headEnd/>
            <a:tailEnd/>
          </a:ln>
          <a:effectLst>
            <a:prstShdw prst="shdw13" dist="53882" dir="13500000">
              <a:schemeClr val="bg2">
                <a:alpha val="50000"/>
              </a:schemeClr>
            </a:prstShdw>
          </a:effectLst>
        </p:spPr>
        <p:txBody>
          <a:bodyPr>
            <a:spAutoFit/>
          </a:bodyPr>
          <a:lstStyle/>
          <a:p>
            <a:pPr algn="ctr">
              <a:spcBef>
                <a:spcPct val="50000"/>
              </a:spcBef>
            </a:pPr>
            <a:r>
              <a:rPr lang="en-US" b="1">
                <a:solidFill>
                  <a:srgbClr val="0000FF"/>
                </a:solidFill>
                <a:latin typeface="Book Antiqua" pitchFamily="18" charset="0"/>
              </a:rPr>
              <a:t>Plantation overview</a:t>
            </a:r>
          </a:p>
        </p:txBody>
      </p:sp>
      <p:sp>
        <p:nvSpPr>
          <p:cNvPr id="28705" name="Text Box 35"/>
          <p:cNvSpPr txBox="1">
            <a:spLocks noChangeArrowheads="1"/>
          </p:cNvSpPr>
          <p:nvPr/>
        </p:nvSpPr>
        <p:spPr bwMode="auto">
          <a:xfrm>
            <a:off x="-76200" y="3138488"/>
            <a:ext cx="2514600" cy="366712"/>
          </a:xfrm>
          <a:prstGeom prst="rect">
            <a:avLst/>
          </a:prstGeom>
          <a:noFill/>
          <a:ln w="9525" algn="ctr">
            <a:noFill/>
            <a:miter lim="800000"/>
            <a:headEnd/>
            <a:tailEnd/>
          </a:ln>
          <a:effectLst>
            <a:prstShdw prst="shdw13" dist="53882" dir="13500000">
              <a:schemeClr val="bg2">
                <a:alpha val="50000"/>
              </a:schemeClr>
            </a:prstShdw>
          </a:effectLst>
        </p:spPr>
        <p:txBody>
          <a:bodyPr>
            <a:spAutoFit/>
          </a:bodyPr>
          <a:lstStyle/>
          <a:p>
            <a:pPr algn="ctr">
              <a:spcBef>
                <a:spcPct val="50000"/>
              </a:spcBef>
            </a:pPr>
            <a:r>
              <a:rPr lang="en-US" b="1">
                <a:solidFill>
                  <a:srgbClr val="0000FF"/>
                </a:solidFill>
                <a:latin typeface="Book Antiqua" pitchFamily="18" charset="0"/>
              </a:rPr>
              <a:t>Site Visit</a:t>
            </a:r>
          </a:p>
        </p:txBody>
      </p:sp>
      <p:sp>
        <p:nvSpPr>
          <p:cNvPr id="28706" name="Rectangle 36"/>
          <p:cNvSpPr>
            <a:spLocks noChangeArrowheads="1"/>
          </p:cNvSpPr>
          <p:nvPr/>
        </p:nvSpPr>
        <p:spPr bwMode="auto">
          <a:xfrm>
            <a:off x="457200" y="4967288"/>
            <a:ext cx="1092200" cy="366712"/>
          </a:xfrm>
          <a:prstGeom prst="rect">
            <a:avLst/>
          </a:prstGeom>
          <a:noFill/>
          <a:ln w="9525" algn="ctr">
            <a:noFill/>
            <a:miter lim="800000"/>
            <a:headEnd/>
            <a:tailEnd/>
          </a:ln>
          <a:effectLst>
            <a:prstShdw prst="shdw13" dist="53882" dir="13500000">
              <a:schemeClr val="bg2">
                <a:alpha val="50000"/>
              </a:schemeClr>
            </a:prstShdw>
          </a:effectLst>
        </p:spPr>
        <p:txBody>
          <a:bodyPr>
            <a:spAutoFit/>
          </a:bodyPr>
          <a:lstStyle/>
          <a:p>
            <a:pPr algn="ctr">
              <a:spcBef>
                <a:spcPct val="50000"/>
              </a:spcBef>
            </a:pPr>
            <a:r>
              <a:rPr lang="en-US" b="1">
                <a:solidFill>
                  <a:srgbClr val="0000FF"/>
                </a:solidFill>
                <a:latin typeface="Book Antiqua" pitchFamily="18" charset="0"/>
              </a:rPr>
              <a:t>Fruiting </a:t>
            </a:r>
          </a:p>
        </p:txBody>
      </p:sp>
      <p:sp>
        <p:nvSpPr>
          <p:cNvPr id="28707" name="Rectangle 37"/>
          <p:cNvSpPr>
            <a:spLocks noChangeArrowheads="1"/>
          </p:cNvSpPr>
          <p:nvPr/>
        </p:nvSpPr>
        <p:spPr bwMode="auto">
          <a:xfrm>
            <a:off x="2019300" y="4953000"/>
            <a:ext cx="2641600" cy="366713"/>
          </a:xfrm>
          <a:prstGeom prst="rect">
            <a:avLst/>
          </a:prstGeom>
          <a:noFill/>
          <a:ln w="9525" algn="ctr">
            <a:noFill/>
            <a:miter lim="800000"/>
            <a:headEnd/>
            <a:tailEnd/>
          </a:ln>
          <a:effectLst>
            <a:prstShdw prst="shdw13" dist="53882" dir="13500000">
              <a:schemeClr val="bg2">
                <a:alpha val="50000"/>
              </a:schemeClr>
            </a:prstShdw>
          </a:effectLst>
        </p:spPr>
        <p:txBody>
          <a:bodyPr>
            <a:spAutoFit/>
          </a:bodyPr>
          <a:lstStyle/>
          <a:p>
            <a:pPr algn="ctr">
              <a:spcBef>
                <a:spcPct val="50000"/>
              </a:spcBef>
            </a:pPr>
            <a:r>
              <a:rPr lang="en-US" b="1">
                <a:solidFill>
                  <a:srgbClr val="0000FF"/>
                </a:solidFill>
                <a:latin typeface="Book Antiqua" pitchFamily="18" charset="0"/>
              </a:rPr>
              <a:t>Transesterification unit</a:t>
            </a:r>
          </a:p>
        </p:txBody>
      </p:sp>
      <p:sp>
        <p:nvSpPr>
          <p:cNvPr id="28708" name="Rectangle 38"/>
          <p:cNvSpPr>
            <a:spLocks noChangeArrowheads="1"/>
          </p:cNvSpPr>
          <p:nvPr/>
        </p:nvSpPr>
        <p:spPr bwMode="auto">
          <a:xfrm>
            <a:off x="4775200" y="4967288"/>
            <a:ext cx="2095500" cy="366712"/>
          </a:xfrm>
          <a:prstGeom prst="rect">
            <a:avLst/>
          </a:prstGeom>
          <a:noFill/>
          <a:ln w="9525" algn="ctr">
            <a:noFill/>
            <a:miter lim="800000"/>
            <a:headEnd/>
            <a:tailEnd/>
          </a:ln>
          <a:effectLst>
            <a:prstShdw prst="shdw13" dist="53882" dir="13500000">
              <a:schemeClr val="bg2">
                <a:alpha val="50000"/>
              </a:schemeClr>
            </a:prstShdw>
          </a:effectLst>
        </p:spPr>
        <p:txBody>
          <a:bodyPr>
            <a:spAutoFit/>
          </a:bodyPr>
          <a:lstStyle/>
          <a:p>
            <a:pPr algn="ctr">
              <a:spcBef>
                <a:spcPct val="50000"/>
              </a:spcBef>
            </a:pPr>
            <a:r>
              <a:rPr lang="en-US" b="1">
                <a:solidFill>
                  <a:srgbClr val="0000FF"/>
                </a:solidFill>
                <a:latin typeface="Book Antiqua" pitchFamily="18" charset="0"/>
              </a:rPr>
              <a:t>B-100,HSD &amp; B-10</a:t>
            </a:r>
          </a:p>
        </p:txBody>
      </p:sp>
      <p:sp>
        <p:nvSpPr>
          <p:cNvPr id="28709" name="Rectangle 39"/>
          <p:cNvSpPr>
            <a:spLocks noChangeArrowheads="1"/>
          </p:cNvSpPr>
          <p:nvPr/>
        </p:nvSpPr>
        <p:spPr bwMode="auto">
          <a:xfrm>
            <a:off x="6921500" y="4953000"/>
            <a:ext cx="2222500" cy="366713"/>
          </a:xfrm>
          <a:prstGeom prst="rect">
            <a:avLst/>
          </a:prstGeom>
          <a:noFill/>
          <a:ln w="9525" algn="ctr">
            <a:noFill/>
            <a:miter lim="800000"/>
            <a:headEnd/>
            <a:tailEnd/>
          </a:ln>
          <a:effectLst>
            <a:prstShdw prst="shdw13" dist="53882" dir="13500000">
              <a:schemeClr val="bg2">
                <a:alpha val="50000"/>
              </a:schemeClr>
            </a:prstShdw>
          </a:effectLst>
        </p:spPr>
        <p:txBody>
          <a:bodyPr>
            <a:spAutoFit/>
          </a:bodyPr>
          <a:lstStyle/>
          <a:p>
            <a:pPr algn="ctr">
              <a:spcBef>
                <a:spcPct val="50000"/>
              </a:spcBef>
            </a:pPr>
            <a:r>
              <a:rPr lang="en-US" b="1">
                <a:solidFill>
                  <a:srgbClr val="0000FF"/>
                </a:solidFill>
                <a:latin typeface="Book Antiqua" pitchFamily="18" charset="0"/>
              </a:rPr>
              <a:t>Testing of B-10</a:t>
            </a:r>
          </a:p>
        </p:txBody>
      </p:sp>
      <p:pic>
        <p:nvPicPr>
          <p:cNvPr id="28710" name="Picture 5" descr="DSC_0346"/>
          <p:cNvPicPr>
            <a:picLocks noChangeAspect="1" noChangeArrowheads="1"/>
          </p:cNvPicPr>
          <p:nvPr/>
        </p:nvPicPr>
        <p:blipFill>
          <a:blip r:embed="rId11" cstate="print"/>
          <a:srcRect/>
          <a:stretch>
            <a:fillRect/>
          </a:stretch>
        </p:blipFill>
        <p:spPr bwMode="auto">
          <a:xfrm>
            <a:off x="304800" y="3429000"/>
            <a:ext cx="1600200" cy="1130300"/>
          </a:xfrm>
          <a:prstGeom prst="rect">
            <a:avLst/>
          </a:prstGeom>
          <a:noFill/>
          <a:ln w="9525">
            <a:noFill/>
            <a:miter lim="800000"/>
            <a:headEnd/>
            <a:tailEnd/>
          </a:ln>
        </p:spPr>
      </p:pic>
      <p:pic>
        <p:nvPicPr>
          <p:cNvPr id="28711" name="Picture 6" descr="Picture 443"/>
          <p:cNvPicPr>
            <a:picLocks noChangeAspect="1" noChangeArrowheads="1"/>
          </p:cNvPicPr>
          <p:nvPr/>
        </p:nvPicPr>
        <p:blipFill>
          <a:blip r:embed="rId12" cstate="print"/>
          <a:srcRect/>
          <a:stretch>
            <a:fillRect/>
          </a:stretch>
        </p:blipFill>
        <p:spPr bwMode="auto">
          <a:xfrm>
            <a:off x="7315200" y="5334000"/>
            <a:ext cx="1612900" cy="1143000"/>
          </a:xfrm>
          <a:prstGeom prst="rect">
            <a:avLst/>
          </a:prstGeom>
          <a:noFill/>
          <a:ln w="9525">
            <a:noFill/>
            <a:miter lim="800000"/>
            <a:headEnd/>
            <a:tailEnd/>
          </a:ln>
        </p:spPr>
      </p:pic>
      <p:pic>
        <p:nvPicPr>
          <p:cNvPr id="40" name="Picture 39" descr="visits.jpg"/>
          <p:cNvPicPr>
            <a:picLocks noChangeAspect="1"/>
          </p:cNvPicPr>
          <p:nvPr/>
        </p:nvPicPr>
        <p:blipFill>
          <a:blip r:embed="rId13"/>
          <a:stretch>
            <a:fillRect/>
          </a:stretch>
        </p:blipFill>
        <p:spPr>
          <a:xfrm>
            <a:off x="304800" y="1752600"/>
            <a:ext cx="1688592" cy="1097280"/>
          </a:xfrm>
          <a:prstGeom prst="rect">
            <a:avLst/>
          </a:prstGeom>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500"/>
                                        <p:tgtEl>
                                          <p:spTgt spid="16"/>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amond(in)">
                                      <p:cBhvr>
                                        <p:cTn id="11" dur="500"/>
                                        <p:tgtEl>
                                          <p:spTgt spid="17"/>
                                        </p:tgtEl>
                                      </p:cBhvr>
                                    </p:animEffect>
                                  </p:childTnLst>
                                </p:cTn>
                              </p:par>
                            </p:childTnLst>
                          </p:cTn>
                        </p:par>
                        <p:par>
                          <p:cTn id="12" fill="hold">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amond(in)">
                                      <p:cBhvr>
                                        <p:cTn id="15" dur="500"/>
                                        <p:tgtEl>
                                          <p:spTgt spid="18"/>
                                        </p:tgtEl>
                                      </p:cBhvr>
                                    </p:animEffect>
                                  </p:childTnLst>
                                </p:cTn>
                              </p:par>
                            </p:childTnLst>
                          </p:cTn>
                        </p:par>
                        <p:par>
                          <p:cTn id="16" fill="hold">
                            <p:stCondLst>
                              <p:cond delay="1500"/>
                            </p:stCondLst>
                            <p:childTnLst>
                              <p:par>
                                <p:cTn id="17" presetID="8" presetClass="entr" presetSubtype="16"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diamond(in)">
                                      <p:cBhvr>
                                        <p:cTn id="19" dur="500"/>
                                        <p:tgtEl>
                                          <p:spTgt spid="22"/>
                                        </p:tgtEl>
                                      </p:cBhvr>
                                    </p:animEffect>
                                  </p:childTnLst>
                                </p:cTn>
                              </p:par>
                            </p:childTnLst>
                          </p:cTn>
                        </p:par>
                        <p:par>
                          <p:cTn id="20" fill="hold">
                            <p:stCondLst>
                              <p:cond delay="2000"/>
                            </p:stCondLst>
                            <p:childTnLst>
                              <p:par>
                                <p:cTn id="21" presetID="8" presetClass="entr" presetSubtype="16"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amond(in)">
                                      <p:cBhvr>
                                        <p:cTn id="23" dur="500"/>
                                        <p:tgtEl>
                                          <p:spTgt spid="24"/>
                                        </p:tgtEl>
                                      </p:cBhvr>
                                    </p:animEffect>
                                  </p:childTnLst>
                                </p:cTn>
                              </p:par>
                            </p:childTnLst>
                          </p:cTn>
                        </p:par>
                        <p:par>
                          <p:cTn id="24" fill="hold">
                            <p:stCondLst>
                              <p:cond delay="2500"/>
                            </p:stCondLst>
                            <p:childTnLst>
                              <p:par>
                                <p:cTn id="25" presetID="8" presetClass="entr" presetSubtype="16"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diamond(in)">
                                      <p:cBhvr>
                                        <p:cTn id="27" dur="500"/>
                                        <p:tgtEl>
                                          <p:spTgt spid="25"/>
                                        </p:tgtEl>
                                      </p:cBhvr>
                                    </p:animEffect>
                                  </p:childTnLst>
                                </p:cTn>
                              </p:par>
                            </p:childTnLst>
                          </p:cTn>
                        </p:par>
                        <p:par>
                          <p:cTn id="28" fill="hold">
                            <p:stCondLst>
                              <p:cond delay="3000"/>
                            </p:stCondLst>
                            <p:childTnLst>
                              <p:par>
                                <p:cTn id="29" presetID="8" presetClass="entr" presetSubtype="16"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diamond(in)">
                                      <p:cBhvr>
                                        <p:cTn id="31" dur="500"/>
                                        <p:tgtEl>
                                          <p:spTgt spid="26"/>
                                        </p:tgtEl>
                                      </p:cBhvr>
                                    </p:animEffect>
                                  </p:childTnLst>
                                </p:cTn>
                              </p:par>
                            </p:childTnLst>
                          </p:cTn>
                        </p:par>
                        <p:par>
                          <p:cTn id="32" fill="hold">
                            <p:stCondLst>
                              <p:cond delay="3500"/>
                            </p:stCondLst>
                            <p:childTnLst>
                              <p:par>
                                <p:cTn id="33" presetID="8" presetClass="entr" presetSubtype="16"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diamond(in)">
                                      <p:cBhvr>
                                        <p:cTn id="35" dur="500"/>
                                        <p:tgtEl>
                                          <p:spTgt spid="23"/>
                                        </p:tgtEl>
                                      </p:cBhvr>
                                    </p:animEffect>
                                  </p:childTnLst>
                                </p:cTn>
                              </p:par>
                            </p:childTnLst>
                          </p:cTn>
                        </p:par>
                        <p:par>
                          <p:cTn id="36" fill="hold">
                            <p:stCondLst>
                              <p:cond delay="4000"/>
                            </p:stCondLst>
                            <p:childTnLst>
                              <p:par>
                                <p:cTn id="37" presetID="8" presetClass="entr" presetSubtype="16"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diamond(in)">
                                      <p:cBhvr>
                                        <p:cTn id="39" dur="500"/>
                                        <p:tgtEl>
                                          <p:spTgt spid="19"/>
                                        </p:tgtEl>
                                      </p:cBhvr>
                                    </p:animEffect>
                                  </p:childTnLst>
                                </p:cTn>
                              </p:par>
                            </p:childTnLst>
                          </p:cTn>
                        </p:par>
                        <p:par>
                          <p:cTn id="40" fill="hold">
                            <p:stCondLst>
                              <p:cond delay="4500"/>
                            </p:stCondLst>
                            <p:childTnLst>
                              <p:par>
                                <p:cTn id="41" presetID="8" presetClass="entr" presetSubtype="16"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diamond(in)">
                                      <p:cBhvr>
                                        <p:cTn id="43" dur="500"/>
                                        <p:tgtEl>
                                          <p:spTgt spid="20"/>
                                        </p:tgtEl>
                                      </p:cBhvr>
                                    </p:animEffect>
                                  </p:childTnLst>
                                </p:cTn>
                              </p:par>
                            </p:childTnLst>
                          </p:cTn>
                        </p:par>
                        <p:par>
                          <p:cTn id="44" fill="hold">
                            <p:stCondLst>
                              <p:cond delay="5000"/>
                            </p:stCondLst>
                            <p:childTnLst>
                              <p:par>
                                <p:cTn id="45" presetID="8"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diamond(in)">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5"/>
          <p:cNvSpPr>
            <a:spLocks noChangeArrowheads="1"/>
          </p:cNvSpPr>
          <p:nvPr/>
        </p:nvSpPr>
        <p:spPr bwMode="auto">
          <a:xfrm>
            <a:off x="0" y="0"/>
            <a:ext cx="9144000" cy="701675"/>
          </a:xfrm>
          <a:prstGeom prst="rect">
            <a:avLst/>
          </a:prstGeom>
          <a:solidFill>
            <a:schemeClr val="bg1"/>
          </a:solidFill>
          <a:ln w="9525" algn="ctr">
            <a:noFill/>
            <a:miter lim="800000"/>
            <a:headEnd/>
            <a:tailEnd/>
          </a:ln>
        </p:spPr>
        <p:txBody>
          <a:bodyPr>
            <a:spAutoFit/>
          </a:bodyPr>
          <a:lstStyle/>
          <a:p>
            <a:pPr marL="457200" indent="-457200" algn="ctr">
              <a:spcBef>
                <a:spcPct val="20000"/>
              </a:spcBef>
              <a:buClr>
                <a:srgbClr val="FF3300"/>
              </a:buClr>
              <a:buFont typeface="Wingdings" pitchFamily="2" charset="2"/>
              <a:buNone/>
            </a:pPr>
            <a:r>
              <a:rPr lang="en-US" sz="4000" b="1" dirty="0">
                <a:latin typeface="Calibri" pitchFamily="34" charset="0"/>
              </a:rPr>
              <a:t>Set up the nurseries</a:t>
            </a:r>
          </a:p>
        </p:txBody>
      </p:sp>
      <p:pic>
        <p:nvPicPr>
          <p:cNvPr id="4" name="Picture 3" descr="set up.jpg"/>
          <p:cNvPicPr>
            <a:picLocks noChangeAspect="1"/>
          </p:cNvPicPr>
          <p:nvPr/>
        </p:nvPicPr>
        <p:blipFill>
          <a:blip r:embed="rId3"/>
          <a:stretch>
            <a:fillRect/>
          </a:stretch>
        </p:blipFill>
        <p:spPr>
          <a:xfrm>
            <a:off x="2028" y="685800"/>
            <a:ext cx="9141971" cy="6173722"/>
          </a:xfrm>
          <a:prstGeom prst="rect">
            <a:avLst/>
          </a:prstGeom>
        </p:spPr>
      </p:pic>
    </p:spTree>
  </p:cSld>
  <p:clrMapOvr>
    <a:masterClrMapping/>
  </p:clrMapOvr>
  <p:transition spd="med">
    <p:pu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4294967295"/>
          </p:nvPr>
        </p:nvSpPr>
        <p:spPr>
          <a:xfrm>
            <a:off x="457200" y="914400"/>
            <a:ext cx="8686800" cy="5410200"/>
          </a:xfrm>
        </p:spPr>
        <p:txBody>
          <a:bodyPr/>
          <a:lstStyle/>
          <a:p>
            <a:pPr marL="609600" indent="-609600" eaLnBrk="1" hangingPunct="1">
              <a:lnSpc>
                <a:spcPct val="90000"/>
              </a:lnSpc>
              <a:buFontTx/>
              <a:buNone/>
            </a:pPr>
            <a:r>
              <a:rPr lang="en-US" b="1" smtClean="0">
                <a:solidFill>
                  <a:srgbClr val="0000FF"/>
                </a:solidFill>
              </a:rPr>
              <a:t>		</a:t>
            </a:r>
            <a:endParaRPr lang="en-US" smtClean="0">
              <a:sym typeface="Wingdings" pitchFamily="2" charset="2"/>
            </a:endParaRPr>
          </a:p>
        </p:txBody>
      </p:sp>
      <p:sp>
        <p:nvSpPr>
          <p:cNvPr id="30723" name="Text Box 3"/>
          <p:cNvSpPr txBox="1">
            <a:spLocks noChangeArrowheads="1"/>
          </p:cNvSpPr>
          <p:nvPr/>
        </p:nvSpPr>
        <p:spPr bwMode="auto">
          <a:xfrm>
            <a:off x="4953000" y="6096000"/>
            <a:ext cx="2895600" cy="457200"/>
          </a:xfrm>
          <a:prstGeom prst="rect">
            <a:avLst/>
          </a:prstGeom>
          <a:noFill/>
          <a:ln w="9525">
            <a:noFill/>
            <a:miter lim="800000"/>
            <a:headEnd/>
            <a:tailEnd/>
          </a:ln>
        </p:spPr>
        <p:txBody>
          <a:bodyPr>
            <a:spAutoFit/>
          </a:bodyPr>
          <a:lstStyle/>
          <a:p>
            <a:pPr>
              <a:spcBef>
                <a:spcPct val="50000"/>
              </a:spcBef>
            </a:pPr>
            <a:endParaRPr lang="en-US" sz="2400">
              <a:latin typeface="Times New Roman" pitchFamily="18" charset="0"/>
            </a:endParaRPr>
          </a:p>
        </p:txBody>
      </p:sp>
      <p:pic>
        <p:nvPicPr>
          <p:cNvPr id="7" name="Picture 6" descr="selection.jpg"/>
          <p:cNvPicPr>
            <a:picLocks noChangeAspect="1"/>
          </p:cNvPicPr>
          <p:nvPr/>
        </p:nvPicPr>
        <p:blipFill>
          <a:blip r:embed="rId3"/>
          <a:stretch>
            <a:fillRect/>
          </a:stretch>
        </p:blipFill>
        <p:spPr>
          <a:xfrm>
            <a:off x="2980" y="0"/>
            <a:ext cx="9138039" cy="6858000"/>
          </a:xfrm>
          <a:prstGeom prst="rect">
            <a:avLst/>
          </a:prstGeom>
        </p:spPr>
      </p:pic>
      <p:sp>
        <p:nvSpPr>
          <p:cNvPr id="30726" name="Text Box 7"/>
          <p:cNvSpPr txBox="1">
            <a:spLocks noChangeArrowheads="1"/>
          </p:cNvSpPr>
          <p:nvPr/>
        </p:nvSpPr>
        <p:spPr bwMode="auto">
          <a:xfrm>
            <a:off x="758825" y="6400800"/>
            <a:ext cx="8385175" cy="457200"/>
          </a:xfrm>
          <a:prstGeom prst="rect">
            <a:avLst/>
          </a:prstGeom>
          <a:solidFill>
            <a:schemeClr val="bg1"/>
          </a:solidFill>
          <a:ln w="9525">
            <a:noFill/>
            <a:miter lim="800000"/>
            <a:headEnd/>
            <a:tailEnd/>
          </a:ln>
        </p:spPr>
        <p:txBody>
          <a:bodyPr wrap="none">
            <a:spAutoFit/>
          </a:bodyPr>
          <a:lstStyle/>
          <a:p>
            <a:pPr algn="ctr"/>
            <a:r>
              <a:rPr lang="en-US" sz="2400" b="1">
                <a:solidFill>
                  <a:srgbClr val="006600"/>
                </a:solidFill>
                <a:latin typeface="Book Antiqua" pitchFamily="18" charset="0"/>
              </a:rPr>
              <a:t>Barren/marginal land selected for Jatropha at PMY-Karachi</a:t>
            </a:r>
          </a:p>
        </p:txBody>
      </p:sp>
      <p:sp>
        <p:nvSpPr>
          <p:cNvPr id="30725" name="Rectangle 6"/>
          <p:cNvSpPr>
            <a:spLocks noChangeArrowheads="1"/>
          </p:cNvSpPr>
          <p:nvPr/>
        </p:nvSpPr>
        <p:spPr bwMode="auto">
          <a:xfrm>
            <a:off x="0" y="0"/>
            <a:ext cx="9144000" cy="701675"/>
          </a:xfrm>
          <a:prstGeom prst="rect">
            <a:avLst/>
          </a:prstGeom>
          <a:solidFill>
            <a:schemeClr val="bg1"/>
          </a:solidFill>
          <a:ln w="9525" algn="ctr">
            <a:noFill/>
            <a:miter lim="800000"/>
            <a:headEnd/>
            <a:tailEnd/>
          </a:ln>
        </p:spPr>
        <p:txBody>
          <a:bodyPr>
            <a:spAutoFit/>
          </a:bodyPr>
          <a:lstStyle/>
          <a:p>
            <a:pPr marL="457200" indent="-457200" algn="ctr">
              <a:spcBef>
                <a:spcPct val="20000"/>
              </a:spcBef>
              <a:buClr>
                <a:srgbClr val="FF3300"/>
              </a:buClr>
              <a:buFont typeface="Wingdings" pitchFamily="2" charset="2"/>
              <a:buNone/>
            </a:pPr>
            <a:r>
              <a:rPr lang="en-US" sz="4000" b="1">
                <a:latin typeface="Calibri" pitchFamily="34" charset="0"/>
              </a:rPr>
              <a:t>Selection of land</a:t>
            </a:r>
          </a:p>
        </p:txBody>
      </p:sp>
    </p:spTree>
  </p:cSld>
  <p:clrMapOvr>
    <a:masterClrMapping/>
  </p:clrMapOvr>
  <p:transition>
    <p:pu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nd.jpg"/>
          <p:cNvPicPr>
            <a:picLocks noChangeAspect="1"/>
          </p:cNvPicPr>
          <p:nvPr/>
        </p:nvPicPr>
        <p:blipFill>
          <a:blip r:embed="rId3"/>
          <a:stretch>
            <a:fillRect/>
          </a:stretch>
        </p:blipFill>
        <p:spPr>
          <a:xfrm>
            <a:off x="4123" y="0"/>
            <a:ext cx="9135754" cy="6858000"/>
          </a:xfrm>
          <a:prstGeom prst="rect">
            <a:avLst/>
          </a:prstGeom>
        </p:spPr>
      </p:pic>
      <p:sp>
        <p:nvSpPr>
          <p:cNvPr id="31747" name="Text Box 3"/>
          <p:cNvSpPr txBox="1">
            <a:spLocks noChangeArrowheads="1"/>
          </p:cNvSpPr>
          <p:nvPr/>
        </p:nvSpPr>
        <p:spPr bwMode="auto">
          <a:xfrm>
            <a:off x="914400" y="6400800"/>
            <a:ext cx="7292975" cy="457200"/>
          </a:xfrm>
          <a:prstGeom prst="rect">
            <a:avLst/>
          </a:prstGeom>
          <a:solidFill>
            <a:schemeClr val="bg1"/>
          </a:solidFill>
          <a:ln w="9525">
            <a:noFill/>
            <a:miter lim="800000"/>
            <a:headEnd/>
            <a:tailEnd/>
          </a:ln>
        </p:spPr>
        <p:txBody>
          <a:bodyPr wrap="none">
            <a:spAutoFit/>
          </a:bodyPr>
          <a:lstStyle/>
          <a:p>
            <a:pPr algn="ctr"/>
            <a:r>
              <a:rPr lang="en-US" sz="2400" b="1">
                <a:solidFill>
                  <a:srgbClr val="006600"/>
                </a:solidFill>
                <a:latin typeface="Times New Roman" pitchFamily="18" charset="0"/>
              </a:rPr>
              <a:t>Leveling &amp; Dressing of Ground at Karachi in Progress</a:t>
            </a:r>
          </a:p>
        </p:txBody>
      </p:sp>
      <p:sp>
        <p:nvSpPr>
          <p:cNvPr id="31748" name="Rectangle 5"/>
          <p:cNvSpPr>
            <a:spLocks noChangeArrowheads="1"/>
          </p:cNvSpPr>
          <p:nvPr/>
        </p:nvSpPr>
        <p:spPr bwMode="auto">
          <a:xfrm>
            <a:off x="0" y="0"/>
            <a:ext cx="9144000" cy="701675"/>
          </a:xfrm>
          <a:prstGeom prst="rect">
            <a:avLst/>
          </a:prstGeom>
          <a:solidFill>
            <a:schemeClr val="bg1"/>
          </a:solidFill>
          <a:ln w="9525" algn="ctr">
            <a:noFill/>
            <a:miter lim="800000"/>
            <a:headEnd/>
            <a:tailEnd/>
          </a:ln>
        </p:spPr>
        <p:txBody>
          <a:bodyPr>
            <a:spAutoFit/>
          </a:bodyPr>
          <a:lstStyle/>
          <a:p>
            <a:pPr algn="ctr"/>
            <a:r>
              <a:rPr lang="en-US" sz="4000" b="1">
                <a:latin typeface="Calibri" pitchFamily="34" charset="0"/>
              </a:rPr>
              <a:t>Land Preparation</a:t>
            </a:r>
            <a:endParaRPr lang="en-US" sz="2800" b="1">
              <a:latin typeface="Calibri" pitchFamily="34" charset="0"/>
            </a:endParaRPr>
          </a:p>
        </p:txBody>
      </p:sp>
    </p:spTree>
  </p:cSld>
  <p:clrMapOvr>
    <a:masterClrMapping/>
  </p:clrMapOvr>
  <p:transition>
    <p:pu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at.jpg"/>
          <p:cNvPicPr>
            <a:picLocks noChangeAspect="1"/>
          </p:cNvPicPr>
          <p:nvPr/>
        </p:nvPicPr>
        <p:blipFill>
          <a:blip r:embed="rId3"/>
          <a:stretch>
            <a:fillRect/>
          </a:stretch>
        </p:blipFill>
        <p:spPr>
          <a:xfrm>
            <a:off x="2028" y="0"/>
            <a:ext cx="9139943" cy="6858000"/>
          </a:xfrm>
          <a:prstGeom prst="rect">
            <a:avLst/>
          </a:prstGeom>
        </p:spPr>
      </p:pic>
      <p:sp>
        <p:nvSpPr>
          <p:cNvPr id="32771" name="Rectangle 6"/>
          <p:cNvSpPr>
            <a:spLocks noChangeArrowheads="1"/>
          </p:cNvSpPr>
          <p:nvPr/>
        </p:nvSpPr>
        <p:spPr bwMode="auto">
          <a:xfrm>
            <a:off x="0" y="0"/>
            <a:ext cx="9144000" cy="701675"/>
          </a:xfrm>
          <a:prstGeom prst="rect">
            <a:avLst/>
          </a:prstGeom>
          <a:solidFill>
            <a:schemeClr val="bg1"/>
          </a:solidFill>
          <a:ln w="9525" algn="ctr">
            <a:noFill/>
            <a:miter lim="800000"/>
            <a:headEnd/>
            <a:tailEnd/>
          </a:ln>
        </p:spPr>
        <p:txBody>
          <a:bodyPr>
            <a:spAutoFit/>
          </a:bodyPr>
          <a:lstStyle/>
          <a:p>
            <a:pPr algn="ctr"/>
            <a:r>
              <a:rPr lang="en-US" sz="4000" b="1">
                <a:latin typeface="Calibri" pitchFamily="34" charset="0"/>
              </a:rPr>
              <a:t>Jatropha Plantation</a:t>
            </a:r>
            <a:endParaRPr lang="en-US" sz="2800" b="1">
              <a:latin typeface="Calibri" pitchFamily="34" charset="0"/>
            </a:endParaRPr>
          </a:p>
        </p:txBody>
      </p:sp>
    </p:spTree>
  </p:cSld>
  <p:clrMapOvr>
    <a:masterClrMapping/>
  </p:clrMapOvr>
  <p:transition>
    <p:pu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jat plant.jpg"/>
          <p:cNvPicPr>
            <a:picLocks noChangeAspect="1"/>
          </p:cNvPicPr>
          <p:nvPr/>
        </p:nvPicPr>
        <p:blipFill>
          <a:blip r:embed="rId3"/>
          <a:stretch>
            <a:fillRect/>
          </a:stretch>
        </p:blipFill>
        <p:spPr>
          <a:xfrm>
            <a:off x="2028" y="0"/>
            <a:ext cx="9139943" cy="6858000"/>
          </a:xfrm>
          <a:prstGeom prst="rect">
            <a:avLst/>
          </a:prstGeom>
        </p:spPr>
      </p:pic>
      <p:sp>
        <p:nvSpPr>
          <p:cNvPr id="33797" name="Rectangle 6"/>
          <p:cNvSpPr>
            <a:spLocks noChangeArrowheads="1"/>
          </p:cNvSpPr>
          <p:nvPr/>
        </p:nvSpPr>
        <p:spPr bwMode="auto">
          <a:xfrm>
            <a:off x="0" y="0"/>
            <a:ext cx="9144000" cy="701675"/>
          </a:xfrm>
          <a:prstGeom prst="rect">
            <a:avLst/>
          </a:prstGeom>
          <a:solidFill>
            <a:schemeClr val="bg1"/>
          </a:solidFill>
          <a:ln w="9525" algn="ctr">
            <a:noFill/>
            <a:miter lim="800000"/>
            <a:headEnd/>
            <a:tailEnd/>
          </a:ln>
        </p:spPr>
        <p:txBody>
          <a:bodyPr>
            <a:spAutoFit/>
          </a:bodyPr>
          <a:lstStyle/>
          <a:p>
            <a:pPr algn="ctr"/>
            <a:r>
              <a:rPr lang="en-US" sz="4000" b="1">
                <a:latin typeface="Calibri" pitchFamily="34" charset="0"/>
              </a:rPr>
              <a:t>Jatropha Plantation</a:t>
            </a:r>
            <a:endParaRPr lang="en-US" sz="2800" b="1">
              <a:latin typeface="Calibri" pitchFamily="34" charset="0"/>
            </a:endParaRPr>
          </a:p>
        </p:txBody>
      </p:sp>
    </p:spTree>
  </p:cSld>
  <p:clrMapOvr>
    <a:masterClrMapping/>
  </p:clrMapOvr>
  <p:transition>
    <p:pu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jp.jpg"/>
          <p:cNvPicPr>
            <a:picLocks noChangeAspect="1"/>
          </p:cNvPicPr>
          <p:nvPr/>
        </p:nvPicPr>
        <p:blipFill>
          <a:blip r:embed="rId3"/>
          <a:stretch>
            <a:fillRect/>
          </a:stretch>
        </p:blipFill>
        <p:spPr>
          <a:xfrm>
            <a:off x="2028" y="0"/>
            <a:ext cx="9139943" cy="6858000"/>
          </a:xfrm>
          <a:prstGeom prst="rect">
            <a:avLst/>
          </a:prstGeom>
        </p:spPr>
      </p:pic>
      <p:sp>
        <p:nvSpPr>
          <p:cNvPr id="34821" name="Rectangle 6"/>
          <p:cNvSpPr>
            <a:spLocks noChangeArrowheads="1"/>
          </p:cNvSpPr>
          <p:nvPr/>
        </p:nvSpPr>
        <p:spPr bwMode="auto">
          <a:xfrm>
            <a:off x="0" y="0"/>
            <a:ext cx="9144000" cy="701675"/>
          </a:xfrm>
          <a:prstGeom prst="rect">
            <a:avLst/>
          </a:prstGeom>
          <a:solidFill>
            <a:schemeClr val="bg1"/>
          </a:solidFill>
          <a:ln w="9525" algn="ctr">
            <a:noFill/>
            <a:miter lim="800000"/>
            <a:headEnd/>
            <a:tailEnd/>
          </a:ln>
        </p:spPr>
        <p:txBody>
          <a:bodyPr>
            <a:spAutoFit/>
          </a:bodyPr>
          <a:lstStyle/>
          <a:p>
            <a:pPr algn="ctr"/>
            <a:r>
              <a:rPr lang="en-US" sz="4000" b="1">
                <a:latin typeface="Calibri" pitchFamily="34" charset="0"/>
              </a:rPr>
              <a:t>Jatropha Plantation</a:t>
            </a:r>
            <a:endParaRPr lang="en-US" sz="2800" b="1">
              <a:latin typeface="Calibri" pitchFamily="34" charset="0"/>
            </a:endParaRPr>
          </a:p>
        </p:txBody>
      </p:sp>
    </p:spTree>
  </p:cSld>
  <p:clrMapOvr>
    <a:masterClrMapping/>
  </p:clrMapOvr>
  <p:transition>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228600"/>
            <a:ext cx="9144000" cy="533400"/>
          </a:xfrm>
        </p:spPr>
        <p:txBody>
          <a:bodyPr/>
          <a:lstStyle/>
          <a:p>
            <a:r>
              <a:rPr lang="en-US" sz="2800" b="1" dirty="0" smtClean="0"/>
              <a:t/>
            </a:r>
            <a:br>
              <a:rPr lang="en-US" sz="2800" b="1" dirty="0" smtClean="0"/>
            </a:br>
            <a:r>
              <a:rPr lang="en-US" sz="2800" b="1" dirty="0" smtClean="0"/>
              <a:t>WORLD MARKETED ENERGY USE BY FUEL TYPE</a:t>
            </a:r>
            <a:r>
              <a:rPr lang="en-US" b="1" dirty="0" smtClean="0"/>
              <a:t/>
            </a:r>
            <a:br>
              <a:rPr lang="en-US" b="1" dirty="0" smtClean="0"/>
            </a:br>
            <a:endParaRPr lang="en-US" dirty="0" smtClean="0"/>
          </a:p>
        </p:txBody>
      </p:sp>
      <p:pic>
        <p:nvPicPr>
          <p:cNvPr id="5123" name="Picture 4"/>
          <p:cNvPicPr>
            <a:picLocks noGrp="1" noChangeAspect="1" noChangeArrowheads="1"/>
          </p:cNvPicPr>
          <p:nvPr>
            <p:ph idx="1"/>
          </p:nvPr>
        </p:nvPicPr>
        <p:blipFill>
          <a:blip r:embed="rId3" cstate="print"/>
          <a:srcRect/>
          <a:stretch>
            <a:fillRect/>
          </a:stretch>
        </p:blipFill>
        <p:spPr>
          <a:xfrm>
            <a:off x="762000" y="1295400"/>
            <a:ext cx="7620000" cy="5029200"/>
          </a:xfrm>
          <a:noFill/>
          <a:effectLst>
            <a:prstShdw prst="shdw13" dist="53882" dir="13500000">
              <a:schemeClr val="bg2">
                <a:alpha val="50000"/>
              </a:schemeClr>
            </a:prstShdw>
          </a:effectLst>
        </p:spPr>
      </p:pic>
      <p:sp>
        <p:nvSpPr>
          <p:cNvPr id="4" name="TextBox 3"/>
          <p:cNvSpPr txBox="1"/>
          <p:nvPr/>
        </p:nvSpPr>
        <p:spPr>
          <a:xfrm>
            <a:off x="5105400" y="6172200"/>
            <a:ext cx="3657600" cy="584775"/>
          </a:xfrm>
          <a:prstGeom prst="rect">
            <a:avLst/>
          </a:prstGeom>
          <a:noFill/>
        </p:spPr>
        <p:txBody>
          <a:bodyPr wrap="square" rtlCol="0">
            <a:spAutoFit/>
          </a:bodyPr>
          <a:lstStyle/>
          <a:p>
            <a:pPr algn="r"/>
            <a:r>
              <a:rPr lang="en-US" sz="1400" dirty="0" smtClean="0"/>
              <a:t>Source: International Energy Outlook 2010</a:t>
            </a:r>
          </a:p>
          <a:p>
            <a:endParaRPr lang="en-US" dirty="0"/>
          </a:p>
        </p:txBody>
      </p:sp>
    </p:spTree>
  </p:cSld>
  <p:clrMapOvr>
    <a:masterClrMapping/>
  </p:clrMapOvr>
  <p:transition>
    <p:pull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at tree.jpg"/>
          <p:cNvPicPr>
            <a:picLocks noChangeAspect="1"/>
          </p:cNvPicPr>
          <p:nvPr/>
        </p:nvPicPr>
        <p:blipFill>
          <a:blip r:embed="rId3"/>
          <a:stretch>
            <a:fillRect/>
          </a:stretch>
        </p:blipFill>
        <p:spPr>
          <a:xfrm>
            <a:off x="2028" y="685800"/>
            <a:ext cx="9141972" cy="6172200"/>
          </a:xfrm>
          <a:prstGeom prst="rect">
            <a:avLst/>
          </a:prstGeom>
        </p:spPr>
      </p:pic>
      <p:sp>
        <p:nvSpPr>
          <p:cNvPr id="35843" name="Rectangle 6"/>
          <p:cNvSpPr>
            <a:spLocks noChangeArrowheads="1"/>
          </p:cNvSpPr>
          <p:nvPr/>
        </p:nvSpPr>
        <p:spPr bwMode="auto">
          <a:xfrm>
            <a:off x="0" y="0"/>
            <a:ext cx="9144000" cy="701675"/>
          </a:xfrm>
          <a:prstGeom prst="rect">
            <a:avLst/>
          </a:prstGeom>
          <a:solidFill>
            <a:schemeClr val="bg1"/>
          </a:solidFill>
          <a:ln w="9525" algn="ctr">
            <a:noFill/>
            <a:miter lim="800000"/>
            <a:headEnd/>
            <a:tailEnd/>
          </a:ln>
        </p:spPr>
        <p:txBody>
          <a:bodyPr>
            <a:spAutoFit/>
          </a:bodyPr>
          <a:lstStyle/>
          <a:p>
            <a:pPr algn="ctr"/>
            <a:r>
              <a:rPr lang="en-US" sz="4000" b="1">
                <a:latin typeface="Calibri" pitchFamily="34" charset="0"/>
              </a:rPr>
              <a:t>Jatropha Plantation</a:t>
            </a:r>
            <a:endParaRPr lang="en-US" sz="2800" b="1">
              <a:latin typeface="Calibri" pitchFamily="34" charset="0"/>
            </a:endParaRPr>
          </a:p>
        </p:txBody>
      </p:sp>
    </p:spTree>
  </p:cSld>
  <p:clrMapOvr>
    <a:masterClrMapping/>
  </p:clrMapOvr>
  <p:transition>
    <p:pu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6"/>
          <p:cNvSpPr>
            <a:spLocks noChangeArrowheads="1"/>
          </p:cNvSpPr>
          <p:nvPr/>
        </p:nvSpPr>
        <p:spPr bwMode="auto">
          <a:xfrm>
            <a:off x="0" y="0"/>
            <a:ext cx="9144000" cy="701675"/>
          </a:xfrm>
          <a:prstGeom prst="rect">
            <a:avLst/>
          </a:prstGeom>
          <a:solidFill>
            <a:schemeClr val="bg1"/>
          </a:solidFill>
          <a:ln w="9525" algn="ctr">
            <a:noFill/>
            <a:miter lim="800000"/>
            <a:headEnd/>
            <a:tailEnd/>
          </a:ln>
        </p:spPr>
        <p:txBody>
          <a:bodyPr>
            <a:spAutoFit/>
          </a:bodyPr>
          <a:lstStyle/>
          <a:p>
            <a:pPr algn="ctr"/>
            <a:r>
              <a:rPr lang="en-US" sz="4000" b="1">
                <a:latin typeface="Calibri" pitchFamily="34" charset="0"/>
              </a:rPr>
              <a:t>Jatropha Plantation</a:t>
            </a:r>
            <a:endParaRPr lang="en-US" sz="2800" b="1">
              <a:latin typeface="Calibri" pitchFamily="34" charset="0"/>
            </a:endParaRPr>
          </a:p>
        </p:txBody>
      </p:sp>
      <p:pic>
        <p:nvPicPr>
          <p:cNvPr id="6" name="Picture 5" descr="jat leaf.jpg"/>
          <p:cNvPicPr>
            <a:picLocks noChangeAspect="1"/>
          </p:cNvPicPr>
          <p:nvPr/>
        </p:nvPicPr>
        <p:blipFill>
          <a:blip r:embed="rId2"/>
          <a:stretch>
            <a:fillRect/>
          </a:stretch>
        </p:blipFill>
        <p:spPr>
          <a:xfrm>
            <a:off x="2028" y="609600"/>
            <a:ext cx="9139943" cy="6248400"/>
          </a:xfrm>
          <a:prstGeom prst="rect">
            <a:avLst/>
          </a:prstGeom>
        </p:spPr>
      </p:pic>
    </p:spTree>
  </p:cSld>
  <p:clrMapOvr>
    <a:masterClrMapping/>
  </p:clrMapOvr>
  <p:transition>
    <p:pu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jatro.jpg"/>
          <p:cNvPicPr>
            <a:picLocks noChangeAspect="1"/>
          </p:cNvPicPr>
          <p:nvPr/>
        </p:nvPicPr>
        <p:blipFill>
          <a:blip r:embed="rId2"/>
          <a:stretch>
            <a:fillRect/>
          </a:stretch>
        </p:blipFill>
        <p:spPr>
          <a:xfrm>
            <a:off x="2028" y="0"/>
            <a:ext cx="9139943" cy="6858000"/>
          </a:xfrm>
          <a:prstGeom prst="rect">
            <a:avLst/>
          </a:prstGeom>
        </p:spPr>
      </p:pic>
      <p:sp>
        <p:nvSpPr>
          <p:cNvPr id="37891" name="Rectangle 6"/>
          <p:cNvSpPr>
            <a:spLocks noChangeArrowheads="1"/>
          </p:cNvSpPr>
          <p:nvPr/>
        </p:nvSpPr>
        <p:spPr bwMode="auto">
          <a:xfrm>
            <a:off x="0" y="0"/>
            <a:ext cx="9144000" cy="707887"/>
          </a:xfrm>
          <a:prstGeom prst="rect">
            <a:avLst/>
          </a:prstGeom>
          <a:solidFill>
            <a:schemeClr val="bg1"/>
          </a:solidFill>
          <a:ln w="9525" algn="ctr">
            <a:noFill/>
            <a:miter lim="800000"/>
            <a:headEnd/>
            <a:tailEnd/>
          </a:ln>
        </p:spPr>
        <p:txBody>
          <a:bodyPr wrap="square">
            <a:spAutoFit/>
          </a:bodyPr>
          <a:lstStyle/>
          <a:p>
            <a:pPr algn="ctr"/>
            <a:r>
              <a:rPr lang="en-US" sz="4000" b="1">
                <a:latin typeface="Calibri" pitchFamily="34" charset="0"/>
              </a:rPr>
              <a:t>Jatropha Plantation</a:t>
            </a:r>
            <a:endParaRPr lang="en-US" sz="2800" b="1">
              <a:latin typeface="Calibri" pitchFamily="34" charset="0"/>
            </a:endParaRPr>
          </a:p>
        </p:txBody>
      </p:sp>
      <p:sp>
        <p:nvSpPr>
          <p:cNvPr id="5" name="TextBox 4"/>
          <p:cNvSpPr txBox="1"/>
          <p:nvPr/>
        </p:nvSpPr>
        <p:spPr>
          <a:xfrm>
            <a:off x="0" y="4179888"/>
            <a:ext cx="8458200" cy="2678112"/>
          </a:xfrm>
          <a:prstGeom prst="rect">
            <a:avLst/>
          </a:prstGeom>
          <a:solidFill>
            <a:schemeClr val="bg2">
              <a:lumMod val="40000"/>
              <a:lumOff val="60000"/>
              <a:alpha val="67000"/>
            </a:schemeClr>
          </a:solidFill>
        </p:spPr>
        <p:txBody>
          <a:bodyPr>
            <a:spAutoFit/>
          </a:bodyPr>
          <a:lstStyle/>
          <a:p>
            <a:pPr fontAlgn="auto">
              <a:spcBef>
                <a:spcPts val="0"/>
              </a:spcBef>
              <a:spcAft>
                <a:spcPts val="0"/>
              </a:spcAft>
              <a:defRPr/>
            </a:pPr>
            <a:r>
              <a:rPr lang="en-US" sz="2400" b="1" u="sng" dirty="0">
                <a:solidFill>
                  <a:srgbClr val="0000FF"/>
                </a:solidFill>
                <a:latin typeface="Book Antiqua" pitchFamily="18" charset="0"/>
              </a:rPr>
              <a:t>Observations &amp; comments :</a:t>
            </a:r>
          </a:p>
          <a:p>
            <a:pPr fontAlgn="auto">
              <a:spcBef>
                <a:spcPts val="0"/>
              </a:spcBef>
              <a:spcAft>
                <a:spcPts val="0"/>
              </a:spcAft>
              <a:defRPr/>
            </a:pPr>
            <a:endParaRPr lang="en-US" sz="2400" b="1" u="sng" dirty="0">
              <a:solidFill>
                <a:srgbClr val="0000FF"/>
              </a:solidFill>
              <a:latin typeface="Book Antiqua" pitchFamily="18" charset="0"/>
            </a:endParaRPr>
          </a:p>
          <a:p>
            <a:pPr fontAlgn="auto">
              <a:spcBef>
                <a:spcPts val="0"/>
              </a:spcBef>
              <a:spcAft>
                <a:spcPts val="0"/>
              </a:spcAft>
              <a:buClr>
                <a:srgbClr val="0000FF"/>
              </a:buClr>
              <a:buFont typeface="Wingdings" pitchFamily="2" charset="2"/>
              <a:buChar char="Ø"/>
              <a:defRPr/>
            </a:pPr>
            <a:r>
              <a:rPr lang="en-US" sz="2000" dirty="0">
                <a:latin typeface="Book Antiqua" pitchFamily="18" charset="0"/>
              </a:rPr>
              <a:t>The  progress of plants  at PMY highlights  high growth potential of  Jatropha in Pakistani soil and climate conditions.</a:t>
            </a:r>
          </a:p>
          <a:p>
            <a:pPr fontAlgn="auto">
              <a:spcBef>
                <a:spcPts val="0"/>
              </a:spcBef>
              <a:spcAft>
                <a:spcPts val="0"/>
              </a:spcAft>
              <a:buClr>
                <a:srgbClr val="0000FF"/>
              </a:buClr>
              <a:buFont typeface="Wingdings" pitchFamily="2" charset="2"/>
              <a:buChar char="Ø"/>
              <a:defRPr/>
            </a:pPr>
            <a:r>
              <a:rPr lang="en-US" sz="2000" dirty="0">
                <a:latin typeface="Book Antiqua" pitchFamily="18" charset="0"/>
              </a:rPr>
              <a:t>Flowering and fruiting on limited plants are found round the year.</a:t>
            </a:r>
          </a:p>
          <a:p>
            <a:pPr fontAlgn="auto">
              <a:spcBef>
                <a:spcPts val="0"/>
              </a:spcBef>
              <a:spcAft>
                <a:spcPts val="0"/>
              </a:spcAft>
              <a:buClr>
                <a:srgbClr val="0000FF"/>
              </a:buClr>
              <a:buFont typeface="Wingdings" pitchFamily="2" charset="2"/>
              <a:buChar char="Ø"/>
              <a:defRPr/>
            </a:pPr>
            <a:r>
              <a:rPr lang="en-US" sz="2000" dirty="0">
                <a:latin typeface="Book Antiqua" pitchFamily="18" charset="0"/>
              </a:rPr>
              <a:t>Diseases like mealy bug and root rot; for which Profenofos and Fungicide are used to encounter them.</a:t>
            </a:r>
          </a:p>
          <a:p>
            <a:pPr fontAlgn="auto">
              <a:spcBef>
                <a:spcPts val="0"/>
              </a:spcBef>
              <a:spcAft>
                <a:spcPts val="0"/>
              </a:spcAft>
              <a:buClr>
                <a:srgbClr val="0000FF"/>
              </a:buClr>
              <a:defRPr/>
            </a:pPr>
            <a:endParaRPr lang="en-US" sz="2000" dirty="0">
              <a:latin typeface="Book Antiqua" pitchFamily="18"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aja.jpg"/>
          <p:cNvPicPr>
            <a:picLocks noChangeAspect="1"/>
          </p:cNvPicPr>
          <p:nvPr/>
        </p:nvPicPr>
        <p:blipFill>
          <a:blip r:embed="rId3"/>
          <a:stretch>
            <a:fillRect/>
          </a:stretch>
        </p:blipFill>
        <p:spPr>
          <a:xfrm>
            <a:off x="0" y="609599"/>
            <a:ext cx="9144000" cy="6220485"/>
          </a:xfrm>
          <a:prstGeom prst="rect">
            <a:avLst/>
          </a:prstGeom>
        </p:spPr>
      </p:pic>
      <p:sp>
        <p:nvSpPr>
          <p:cNvPr id="38916" name="Rectangle 9"/>
          <p:cNvSpPr>
            <a:spLocks noChangeArrowheads="1"/>
          </p:cNvSpPr>
          <p:nvPr/>
        </p:nvSpPr>
        <p:spPr bwMode="auto">
          <a:xfrm>
            <a:off x="0" y="6429375"/>
            <a:ext cx="9144000" cy="428625"/>
          </a:xfrm>
          <a:prstGeom prst="rect">
            <a:avLst/>
          </a:prstGeom>
          <a:solidFill>
            <a:schemeClr val="bg1"/>
          </a:solidFill>
          <a:ln w="9525">
            <a:noFill/>
            <a:miter lim="800000"/>
            <a:headEnd/>
            <a:tailEnd/>
          </a:ln>
        </p:spPr>
        <p:txBody>
          <a:bodyPr anchor="ctr"/>
          <a:lstStyle/>
          <a:p>
            <a:pPr algn="ctr"/>
            <a:r>
              <a:rPr lang="en-US" sz="2800" b="1" dirty="0">
                <a:solidFill>
                  <a:srgbClr val="006600"/>
                </a:solidFill>
                <a:latin typeface="Book Antiqua" pitchFamily="18" charset="0"/>
              </a:rPr>
              <a:t>Site Visit of </a:t>
            </a:r>
            <a:r>
              <a:rPr lang="en-US" sz="2800" b="1" dirty="0" err="1">
                <a:solidFill>
                  <a:srgbClr val="006600"/>
                </a:solidFill>
                <a:latin typeface="Book Antiqua" pitchFamily="18" charset="0"/>
              </a:rPr>
              <a:t>MoW&amp;P</a:t>
            </a:r>
            <a:r>
              <a:rPr lang="en-US" sz="2800" b="1" dirty="0">
                <a:solidFill>
                  <a:srgbClr val="006600"/>
                </a:solidFill>
                <a:latin typeface="Book Antiqua" pitchFamily="18" charset="0"/>
              </a:rPr>
              <a:t> Mr. Raja </a:t>
            </a:r>
            <a:r>
              <a:rPr lang="en-US" sz="2800" b="1" dirty="0" err="1">
                <a:solidFill>
                  <a:srgbClr val="006600"/>
                </a:solidFill>
                <a:latin typeface="Book Antiqua" pitchFamily="18" charset="0"/>
              </a:rPr>
              <a:t>Parvez</a:t>
            </a:r>
            <a:r>
              <a:rPr lang="en-US" sz="2800" b="1" dirty="0">
                <a:solidFill>
                  <a:srgbClr val="006600"/>
                </a:solidFill>
                <a:latin typeface="Book Antiqua" pitchFamily="18" charset="0"/>
              </a:rPr>
              <a:t> dated 20.04.2009</a:t>
            </a:r>
          </a:p>
        </p:txBody>
      </p:sp>
      <p:sp>
        <p:nvSpPr>
          <p:cNvPr id="38917" name="Rectangle 6"/>
          <p:cNvSpPr>
            <a:spLocks noChangeArrowheads="1"/>
          </p:cNvSpPr>
          <p:nvPr/>
        </p:nvSpPr>
        <p:spPr bwMode="auto">
          <a:xfrm>
            <a:off x="0" y="0"/>
            <a:ext cx="9144000" cy="701675"/>
          </a:xfrm>
          <a:prstGeom prst="rect">
            <a:avLst/>
          </a:prstGeom>
          <a:solidFill>
            <a:schemeClr val="bg1"/>
          </a:solidFill>
          <a:ln w="9525" algn="ctr">
            <a:noFill/>
            <a:miter lim="800000"/>
            <a:headEnd/>
            <a:tailEnd/>
          </a:ln>
        </p:spPr>
        <p:txBody>
          <a:bodyPr>
            <a:spAutoFit/>
          </a:bodyPr>
          <a:lstStyle/>
          <a:p>
            <a:pPr algn="ctr"/>
            <a:r>
              <a:rPr lang="en-US" sz="4000" b="1">
                <a:latin typeface="Calibri" pitchFamily="34" charset="0"/>
              </a:rPr>
              <a:t>Site Visit </a:t>
            </a:r>
            <a:endParaRPr lang="en-US" sz="2800" b="1">
              <a:latin typeface="Calibri" pitchFamily="34" charset="0"/>
            </a:endParaRPr>
          </a:p>
        </p:txBody>
      </p:sp>
      <p:sp>
        <p:nvSpPr>
          <p:cNvPr id="38914" name="Rectangle 6"/>
          <p:cNvSpPr>
            <a:spLocks noChangeArrowheads="1"/>
          </p:cNvSpPr>
          <p:nvPr/>
        </p:nvSpPr>
        <p:spPr bwMode="auto">
          <a:xfrm>
            <a:off x="1066800" y="76200"/>
            <a:ext cx="7772400" cy="685800"/>
          </a:xfrm>
          <a:prstGeom prst="rect">
            <a:avLst/>
          </a:prstGeom>
          <a:noFill/>
          <a:ln w="9525">
            <a:noFill/>
            <a:miter lim="800000"/>
            <a:headEnd/>
            <a:tailEnd/>
          </a:ln>
        </p:spPr>
        <p:txBody>
          <a:bodyPr lIns="92075" tIns="46038" rIns="92075" bIns="46038" anchor="b"/>
          <a:lstStyle/>
          <a:p>
            <a:pPr algn="ctr"/>
            <a:endParaRPr lang="en-US" sz="2800" b="1">
              <a:solidFill>
                <a:srgbClr val="FF0000"/>
              </a:solidFill>
              <a:latin typeface="Times New Roman" pitchFamily="18" charset="0"/>
            </a:endParaRPr>
          </a:p>
        </p:txBody>
      </p:sp>
    </p:spTree>
  </p:cSld>
  <p:clrMapOvr>
    <a:masterClrMapping/>
  </p:clrMapOvr>
  <p:transition>
    <p:pu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74638"/>
            <a:ext cx="8229600" cy="411162"/>
          </a:xfrm>
        </p:spPr>
        <p:txBody>
          <a:bodyPr/>
          <a:lstStyle/>
          <a:p>
            <a:pPr eaLnBrk="1" hangingPunct="1"/>
            <a:endParaRPr lang="en-US" smtClean="0"/>
          </a:p>
        </p:txBody>
      </p:sp>
      <p:sp>
        <p:nvSpPr>
          <p:cNvPr id="39941" name="Rectangle 6"/>
          <p:cNvSpPr>
            <a:spLocks noChangeArrowheads="1"/>
          </p:cNvSpPr>
          <p:nvPr/>
        </p:nvSpPr>
        <p:spPr bwMode="auto">
          <a:xfrm>
            <a:off x="0" y="0"/>
            <a:ext cx="9144000" cy="708025"/>
          </a:xfrm>
          <a:prstGeom prst="rect">
            <a:avLst/>
          </a:prstGeom>
          <a:solidFill>
            <a:schemeClr val="bg1"/>
          </a:solidFill>
          <a:ln w="9525" algn="ctr">
            <a:noFill/>
            <a:miter lim="800000"/>
            <a:headEnd/>
            <a:tailEnd/>
          </a:ln>
        </p:spPr>
        <p:txBody>
          <a:bodyPr>
            <a:spAutoFit/>
          </a:bodyPr>
          <a:lstStyle/>
          <a:p>
            <a:pPr algn="ctr"/>
            <a:r>
              <a:rPr lang="en-US" sz="4000" b="1">
                <a:latin typeface="Calibri" pitchFamily="34" charset="0"/>
              </a:rPr>
              <a:t>Site Visit </a:t>
            </a:r>
            <a:endParaRPr lang="en-US" sz="2800" b="1">
              <a:latin typeface="Calibri" pitchFamily="34" charset="0"/>
            </a:endParaRPr>
          </a:p>
        </p:txBody>
      </p:sp>
      <p:sp>
        <p:nvSpPr>
          <p:cNvPr id="39942" name="Rectangle 9"/>
          <p:cNvSpPr>
            <a:spLocks noChangeArrowheads="1"/>
          </p:cNvSpPr>
          <p:nvPr/>
        </p:nvSpPr>
        <p:spPr bwMode="auto">
          <a:xfrm>
            <a:off x="0" y="6400800"/>
            <a:ext cx="9144000" cy="609600"/>
          </a:xfrm>
          <a:prstGeom prst="rect">
            <a:avLst/>
          </a:prstGeom>
          <a:solidFill>
            <a:schemeClr val="bg1"/>
          </a:solidFill>
          <a:ln w="9525">
            <a:noFill/>
            <a:miter lim="800000"/>
            <a:headEnd/>
            <a:tailEnd/>
          </a:ln>
        </p:spPr>
        <p:txBody>
          <a:bodyPr anchor="ctr"/>
          <a:lstStyle/>
          <a:p>
            <a:pPr algn="ctr"/>
            <a:r>
              <a:rPr lang="en-US" sz="2800" b="1" dirty="0">
                <a:solidFill>
                  <a:srgbClr val="006600"/>
                </a:solidFill>
                <a:latin typeface="Book Antiqua" pitchFamily="18" charset="0"/>
              </a:rPr>
              <a:t>Site Visit of Fed. &amp; Prov. ministers dated 20.10.2009</a:t>
            </a:r>
          </a:p>
        </p:txBody>
      </p:sp>
      <p:pic>
        <p:nvPicPr>
          <p:cNvPr id="7" name="Picture 6" descr="2009.jpg"/>
          <p:cNvPicPr>
            <a:picLocks noChangeAspect="1"/>
          </p:cNvPicPr>
          <p:nvPr/>
        </p:nvPicPr>
        <p:blipFill>
          <a:blip r:embed="rId3"/>
          <a:stretch>
            <a:fillRect/>
          </a:stretch>
        </p:blipFill>
        <p:spPr>
          <a:xfrm>
            <a:off x="0" y="533400"/>
            <a:ext cx="9143999" cy="5943600"/>
          </a:xfrm>
          <a:prstGeom prst="rect">
            <a:avLst/>
          </a:prstGeom>
        </p:spPr>
      </p:pic>
    </p:spTree>
  </p:cSld>
  <p:clrMapOvr>
    <a:masterClrMapping/>
  </p:clrMapOvr>
  <p:transition>
    <p:pu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9"/>
          <p:cNvSpPr>
            <a:spLocks noChangeArrowheads="1"/>
          </p:cNvSpPr>
          <p:nvPr/>
        </p:nvSpPr>
        <p:spPr bwMode="auto">
          <a:xfrm>
            <a:off x="0" y="6429375"/>
            <a:ext cx="9144000" cy="381000"/>
          </a:xfrm>
          <a:prstGeom prst="rect">
            <a:avLst/>
          </a:prstGeom>
          <a:solidFill>
            <a:schemeClr val="bg1"/>
          </a:solidFill>
          <a:ln w="9525">
            <a:noFill/>
            <a:miter lim="800000"/>
            <a:headEnd/>
            <a:tailEnd/>
          </a:ln>
        </p:spPr>
        <p:txBody>
          <a:bodyPr anchor="ctr"/>
          <a:lstStyle/>
          <a:p>
            <a:pPr algn="ctr"/>
            <a:r>
              <a:rPr lang="en-US" sz="2800" b="1">
                <a:solidFill>
                  <a:srgbClr val="006600"/>
                </a:solidFill>
                <a:latin typeface="Book Antiqua" pitchFamily="18" charset="0"/>
              </a:rPr>
              <a:t>Site Visit of Fed. &amp; Prov. ministers dated 20.10.2009</a:t>
            </a:r>
          </a:p>
        </p:txBody>
      </p:sp>
      <p:sp>
        <p:nvSpPr>
          <p:cNvPr id="40966" name="Rectangle 6"/>
          <p:cNvSpPr>
            <a:spLocks noChangeArrowheads="1"/>
          </p:cNvSpPr>
          <p:nvPr/>
        </p:nvSpPr>
        <p:spPr bwMode="auto">
          <a:xfrm>
            <a:off x="0" y="0"/>
            <a:ext cx="9144000" cy="701675"/>
          </a:xfrm>
          <a:prstGeom prst="rect">
            <a:avLst/>
          </a:prstGeom>
          <a:solidFill>
            <a:schemeClr val="bg1"/>
          </a:solidFill>
          <a:ln w="9525" algn="ctr">
            <a:noFill/>
            <a:miter lim="800000"/>
            <a:headEnd/>
            <a:tailEnd/>
          </a:ln>
        </p:spPr>
        <p:txBody>
          <a:bodyPr>
            <a:spAutoFit/>
          </a:bodyPr>
          <a:lstStyle/>
          <a:p>
            <a:pPr algn="ctr"/>
            <a:r>
              <a:rPr lang="en-US" sz="4000" b="1">
                <a:latin typeface="Calibri" pitchFamily="34" charset="0"/>
              </a:rPr>
              <a:t>Site Visit </a:t>
            </a:r>
            <a:endParaRPr lang="en-US" sz="2800" b="1">
              <a:latin typeface="Calibri" pitchFamily="34" charset="0"/>
            </a:endParaRPr>
          </a:p>
        </p:txBody>
      </p:sp>
      <p:pic>
        <p:nvPicPr>
          <p:cNvPr id="7" name="Picture 6" descr="site.jpg"/>
          <p:cNvPicPr>
            <a:picLocks noChangeAspect="1"/>
          </p:cNvPicPr>
          <p:nvPr/>
        </p:nvPicPr>
        <p:blipFill>
          <a:blip r:embed="rId3"/>
          <a:stretch>
            <a:fillRect/>
          </a:stretch>
        </p:blipFill>
        <p:spPr>
          <a:xfrm>
            <a:off x="2028" y="533400"/>
            <a:ext cx="9139943" cy="5791200"/>
          </a:xfrm>
          <a:prstGeom prst="rect">
            <a:avLst/>
          </a:prstGeom>
        </p:spPr>
      </p:pic>
    </p:spTree>
  </p:cSld>
  <p:clrMapOvr>
    <a:masterClrMapping/>
  </p:clrMapOvr>
  <p:transition>
    <p:push/>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6"/>
          <p:cNvSpPr>
            <a:spLocks noChangeArrowheads="1"/>
          </p:cNvSpPr>
          <p:nvPr/>
        </p:nvSpPr>
        <p:spPr bwMode="auto">
          <a:xfrm>
            <a:off x="0" y="0"/>
            <a:ext cx="9144000" cy="701675"/>
          </a:xfrm>
          <a:prstGeom prst="rect">
            <a:avLst/>
          </a:prstGeom>
          <a:solidFill>
            <a:schemeClr val="bg1"/>
          </a:solidFill>
          <a:ln w="9525" algn="ctr">
            <a:noFill/>
            <a:miter lim="800000"/>
            <a:headEnd/>
            <a:tailEnd/>
          </a:ln>
        </p:spPr>
        <p:txBody>
          <a:bodyPr>
            <a:spAutoFit/>
          </a:bodyPr>
          <a:lstStyle/>
          <a:p>
            <a:pPr algn="ctr"/>
            <a:r>
              <a:rPr lang="en-US" sz="4000" b="1">
                <a:latin typeface="Calibri" pitchFamily="34" charset="0"/>
              </a:rPr>
              <a:t>Site Visit </a:t>
            </a:r>
            <a:endParaRPr lang="en-US" sz="2800" b="1">
              <a:latin typeface="Calibri" pitchFamily="34" charset="0"/>
            </a:endParaRPr>
          </a:p>
        </p:txBody>
      </p:sp>
      <p:sp>
        <p:nvSpPr>
          <p:cNvPr id="41989" name="Rectangle 9"/>
          <p:cNvSpPr>
            <a:spLocks noChangeArrowheads="1"/>
          </p:cNvSpPr>
          <p:nvPr/>
        </p:nvSpPr>
        <p:spPr bwMode="auto">
          <a:xfrm>
            <a:off x="0" y="6143625"/>
            <a:ext cx="9144000" cy="714375"/>
          </a:xfrm>
          <a:prstGeom prst="rect">
            <a:avLst/>
          </a:prstGeom>
          <a:solidFill>
            <a:schemeClr val="bg1"/>
          </a:solidFill>
          <a:ln w="9525">
            <a:noFill/>
            <a:miter lim="800000"/>
            <a:headEnd/>
            <a:tailEnd/>
          </a:ln>
        </p:spPr>
        <p:txBody>
          <a:bodyPr anchor="ctr"/>
          <a:lstStyle/>
          <a:p>
            <a:pPr algn="ctr"/>
            <a:r>
              <a:rPr lang="en-US" sz="2800" b="1" dirty="0">
                <a:solidFill>
                  <a:srgbClr val="006600"/>
                </a:solidFill>
                <a:latin typeface="Book Antiqua" pitchFamily="18" charset="0"/>
              </a:rPr>
              <a:t>Site Visit of Fed. Minister of Food &amp; Agriculture dated </a:t>
            </a:r>
            <a:r>
              <a:rPr lang="en-US" sz="2800" b="1" dirty="0" smtClean="0">
                <a:solidFill>
                  <a:srgbClr val="006600"/>
                </a:solidFill>
                <a:latin typeface="Book Antiqua" pitchFamily="18" charset="0"/>
              </a:rPr>
              <a:t>05.03.2011</a:t>
            </a:r>
            <a:endParaRPr lang="en-US" sz="2800" b="1" dirty="0">
              <a:solidFill>
                <a:srgbClr val="006600"/>
              </a:solidFill>
              <a:latin typeface="Book Antiqua" pitchFamily="18" charset="0"/>
            </a:endParaRPr>
          </a:p>
        </p:txBody>
      </p:sp>
      <p:pic>
        <p:nvPicPr>
          <p:cNvPr id="6" name="Picture 5" descr="2011.jpg"/>
          <p:cNvPicPr>
            <a:picLocks noChangeAspect="1"/>
          </p:cNvPicPr>
          <p:nvPr/>
        </p:nvPicPr>
        <p:blipFill>
          <a:blip r:embed="rId2"/>
          <a:stretch>
            <a:fillRect/>
          </a:stretch>
        </p:blipFill>
        <p:spPr>
          <a:xfrm>
            <a:off x="2028" y="609600"/>
            <a:ext cx="9139943" cy="5410200"/>
          </a:xfrm>
          <a:prstGeom prst="rect">
            <a:avLst/>
          </a:prstGeom>
        </p:spPr>
      </p:pic>
    </p:spTree>
  </p:cSld>
  <p:clrMapOvr>
    <a:masterClrMapping/>
  </p:clrMapOvr>
  <p:transition>
    <p:pu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Picture 006"/>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3011" name="AutoShape 5"/>
          <p:cNvSpPr>
            <a:spLocks noChangeArrowheads="1"/>
          </p:cNvSpPr>
          <p:nvPr/>
        </p:nvSpPr>
        <p:spPr bwMode="auto">
          <a:xfrm rot="-5400000">
            <a:off x="7124700" y="1638300"/>
            <a:ext cx="762000" cy="1905000"/>
          </a:xfrm>
          <a:prstGeom prst="leftArrowCallout">
            <a:avLst>
              <a:gd name="adj1" fmla="val 52269"/>
              <a:gd name="adj2" fmla="val 52269"/>
              <a:gd name="adj3" fmla="val 16667"/>
              <a:gd name="adj4" fmla="val 66667"/>
            </a:avLst>
          </a:prstGeom>
          <a:solidFill>
            <a:srgbClr val="CCFF99"/>
          </a:solidFill>
          <a:ln w="9525" algn="ctr">
            <a:solidFill>
              <a:schemeClr val="tx1"/>
            </a:solidFill>
            <a:miter lim="800000"/>
            <a:headEnd/>
            <a:tailEnd/>
          </a:ln>
        </p:spPr>
        <p:txBody>
          <a:bodyPr vert="eaVert" wrap="none" anchor="ctr"/>
          <a:lstStyle/>
          <a:p>
            <a:r>
              <a:rPr lang="en-US" sz="2800">
                <a:latin typeface="Times New Roman" pitchFamily="18" charset="0"/>
              </a:rPr>
              <a:t>Oil Expeller</a:t>
            </a:r>
          </a:p>
        </p:txBody>
      </p:sp>
      <p:sp>
        <p:nvSpPr>
          <p:cNvPr id="43012" name="Text Box 6"/>
          <p:cNvSpPr txBox="1">
            <a:spLocks noChangeArrowheads="1"/>
          </p:cNvSpPr>
          <p:nvPr/>
        </p:nvSpPr>
        <p:spPr bwMode="auto">
          <a:xfrm>
            <a:off x="7315200" y="2608263"/>
            <a:ext cx="609600" cy="304800"/>
          </a:xfrm>
          <a:prstGeom prst="rect">
            <a:avLst/>
          </a:prstGeom>
          <a:noFill/>
          <a:ln w="9525" algn="ctr">
            <a:noFill/>
            <a:miter lim="800000"/>
            <a:headEnd/>
            <a:tailEnd/>
          </a:ln>
        </p:spPr>
        <p:txBody>
          <a:bodyPr>
            <a:spAutoFit/>
          </a:bodyPr>
          <a:lstStyle/>
          <a:p>
            <a:r>
              <a:rPr lang="en-US" sz="1400">
                <a:solidFill>
                  <a:srgbClr val="FF0000"/>
                </a:solidFill>
                <a:latin typeface="Times New Roman" pitchFamily="18" charset="0"/>
              </a:rPr>
              <a:t>(1)</a:t>
            </a:r>
          </a:p>
        </p:txBody>
      </p:sp>
      <p:sp>
        <p:nvSpPr>
          <p:cNvPr id="43013" name="AutoShape 7"/>
          <p:cNvSpPr>
            <a:spLocks noChangeArrowheads="1"/>
          </p:cNvSpPr>
          <p:nvPr/>
        </p:nvSpPr>
        <p:spPr bwMode="auto">
          <a:xfrm rot="-5400000">
            <a:off x="4648200" y="1905000"/>
            <a:ext cx="838200" cy="1752600"/>
          </a:xfrm>
          <a:prstGeom prst="leftArrowCallout">
            <a:avLst>
              <a:gd name="adj1" fmla="val 52273"/>
              <a:gd name="adj2" fmla="val 52273"/>
              <a:gd name="adj3" fmla="val 16667"/>
              <a:gd name="adj4" fmla="val 66667"/>
            </a:avLst>
          </a:prstGeom>
          <a:solidFill>
            <a:srgbClr val="CCFF99"/>
          </a:solidFill>
          <a:ln w="9525" algn="ctr">
            <a:solidFill>
              <a:schemeClr val="tx1"/>
            </a:solidFill>
            <a:miter lim="800000"/>
            <a:headEnd/>
            <a:tailEnd/>
          </a:ln>
        </p:spPr>
        <p:txBody>
          <a:bodyPr vert="eaVert" wrap="none" anchor="ctr"/>
          <a:lstStyle/>
          <a:p>
            <a:r>
              <a:rPr lang="en-US" sz="2800">
                <a:latin typeface="Times New Roman" pitchFamily="18" charset="0"/>
              </a:rPr>
              <a:t>Oil filter</a:t>
            </a:r>
          </a:p>
        </p:txBody>
      </p:sp>
      <p:sp>
        <p:nvSpPr>
          <p:cNvPr id="43014" name="Text Box 8"/>
          <p:cNvSpPr txBox="1">
            <a:spLocks noChangeArrowheads="1"/>
          </p:cNvSpPr>
          <p:nvPr/>
        </p:nvSpPr>
        <p:spPr bwMode="auto">
          <a:xfrm>
            <a:off x="4876800" y="2819400"/>
            <a:ext cx="609600" cy="304800"/>
          </a:xfrm>
          <a:prstGeom prst="rect">
            <a:avLst/>
          </a:prstGeom>
          <a:noFill/>
          <a:ln w="9525" algn="ctr">
            <a:noFill/>
            <a:miter lim="800000"/>
            <a:headEnd/>
            <a:tailEnd/>
          </a:ln>
        </p:spPr>
        <p:txBody>
          <a:bodyPr>
            <a:spAutoFit/>
          </a:bodyPr>
          <a:lstStyle/>
          <a:p>
            <a:r>
              <a:rPr lang="en-US" sz="1400">
                <a:solidFill>
                  <a:srgbClr val="FF0000"/>
                </a:solidFill>
                <a:latin typeface="Times New Roman" pitchFamily="18" charset="0"/>
              </a:rPr>
              <a:t>(2)</a:t>
            </a:r>
          </a:p>
        </p:txBody>
      </p:sp>
      <p:sp>
        <p:nvSpPr>
          <p:cNvPr id="43015" name="AutoShape 9"/>
          <p:cNvSpPr>
            <a:spLocks noChangeArrowheads="1"/>
          </p:cNvSpPr>
          <p:nvPr/>
        </p:nvSpPr>
        <p:spPr bwMode="auto">
          <a:xfrm rot="-5400000">
            <a:off x="1485900" y="-114300"/>
            <a:ext cx="838200" cy="2743200"/>
          </a:xfrm>
          <a:prstGeom prst="leftArrowCallout">
            <a:avLst>
              <a:gd name="adj1" fmla="val 81818"/>
              <a:gd name="adj2" fmla="val 81818"/>
              <a:gd name="adj3" fmla="val 16667"/>
              <a:gd name="adj4" fmla="val 66667"/>
            </a:avLst>
          </a:prstGeom>
          <a:solidFill>
            <a:srgbClr val="CCFF99"/>
          </a:solidFill>
          <a:ln w="9525" algn="ctr">
            <a:solidFill>
              <a:schemeClr val="tx1"/>
            </a:solidFill>
            <a:miter lim="800000"/>
            <a:headEnd/>
            <a:tailEnd/>
          </a:ln>
        </p:spPr>
        <p:txBody>
          <a:bodyPr vert="eaVert" wrap="none" anchor="ctr"/>
          <a:lstStyle/>
          <a:p>
            <a:r>
              <a:rPr lang="en-US" sz="2800">
                <a:latin typeface="Times New Roman" pitchFamily="18" charset="0"/>
              </a:rPr>
              <a:t>Transesterification</a:t>
            </a:r>
          </a:p>
        </p:txBody>
      </p:sp>
      <p:sp>
        <p:nvSpPr>
          <p:cNvPr id="43016" name="Text Box 10"/>
          <p:cNvSpPr txBox="1">
            <a:spLocks noChangeArrowheads="1"/>
          </p:cNvSpPr>
          <p:nvPr/>
        </p:nvSpPr>
        <p:spPr bwMode="auto">
          <a:xfrm>
            <a:off x="1600200" y="1295400"/>
            <a:ext cx="609600" cy="304800"/>
          </a:xfrm>
          <a:prstGeom prst="rect">
            <a:avLst/>
          </a:prstGeom>
          <a:noFill/>
          <a:ln w="9525" algn="ctr">
            <a:noFill/>
            <a:miter lim="800000"/>
            <a:headEnd/>
            <a:tailEnd/>
          </a:ln>
        </p:spPr>
        <p:txBody>
          <a:bodyPr>
            <a:spAutoFit/>
          </a:bodyPr>
          <a:lstStyle/>
          <a:p>
            <a:pPr algn="ctr"/>
            <a:r>
              <a:rPr lang="en-US" sz="1400">
                <a:solidFill>
                  <a:srgbClr val="FF0000"/>
                </a:solidFill>
                <a:latin typeface="Times New Roman" pitchFamily="18" charset="0"/>
              </a:rPr>
              <a:t>(3)</a:t>
            </a:r>
          </a:p>
        </p:txBody>
      </p:sp>
      <p:sp>
        <p:nvSpPr>
          <p:cNvPr id="43017" name="Rectangle 6"/>
          <p:cNvSpPr>
            <a:spLocks noChangeArrowheads="1"/>
          </p:cNvSpPr>
          <p:nvPr/>
        </p:nvSpPr>
        <p:spPr bwMode="auto">
          <a:xfrm>
            <a:off x="0" y="0"/>
            <a:ext cx="9144000" cy="701675"/>
          </a:xfrm>
          <a:prstGeom prst="rect">
            <a:avLst/>
          </a:prstGeom>
          <a:solidFill>
            <a:schemeClr val="bg1"/>
          </a:solidFill>
          <a:ln w="9525" algn="ctr">
            <a:noFill/>
            <a:miter lim="800000"/>
            <a:headEnd/>
            <a:tailEnd/>
          </a:ln>
        </p:spPr>
        <p:txBody>
          <a:bodyPr>
            <a:spAutoFit/>
          </a:bodyPr>
          <a:lstStyle/>
          <a:p>
            <a:pPr algn="ctr"/>
            <a:r>
              <a:rPr lang="en-US" sz="4000" b="1" dirty="0">
                <a:latin typeface="Calibri" pitchFamily="34" charset="0"/>
              </a:rPr>
              <a:t>Obtaining Jatropha Oil &amp; Biodiesel</a:t>
            </a:r>
            <a:endParaRPr lang="en-US" b="1" dirty="0">
              <a:latin typeface="Calibri" pitchFamily="34" charset="0"/>
            </a:endParaRPr>
          </a:p>
        </p:txBody>
      </p:sp>
    </p:spTree>
  </p:cSld>
  <p:clrMapOvr>
    <a:masterClrMapping/>
  </p:clrMapOvr>
  <p:transition>
    <p:push/>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ChangeArrowheads="1"/>
          </p:cNvSpPr>
          <p:nvPr/>
        </p:nvSpPr>
        <p:spPr bwMode="auto">
          <a:xfrm>
            <a:off x="1066800" y="76200"/>
            <a:ext cx="7772400" cy="685800"/>
          </a:xfrm>
          <a:prstGeom prst="rect">
            <a:avLst/>
          </a:prstGeom>
          <a:noFill/>
          <a:ln w="9525">
            <a:noFill/>
            <a:miter lim="800000"/>
            <a:headEnd/>
            <a:tailEnd/>
          </a:ln>
        </p:spPr>
        <p:txBody>
          <a:bodyPr lIns="92075" tIns="46038" rIns="92075" bIns="46038" anchor="b"/>
          <a:lstStyle/>
          <a:p>
            <a:endParaRPr lang="en-US" sz="2800">
              <a:solidFill>
                <a:srgbClr val="FF0000"/>
              </a:solidFill>
              <a:latin typeface="Times New Roman" pitchFamily="18" charset="0"/>
            </a:endParaRPr>
          </a:p>
        </p:txBody>
      </p:sp>
      <p:sp>
        <p:nvSpPr>
          <p:cNvPr id="44036" name="Rectangle 9"/>
          <p:cNvSpPr>
            <a:spLocks noChangeArrowheads="1"/>
          </p:cNvSpPr>
          <p:nvPr/>
        </p:nvSpPr>
        <p:spPr bwMode="auto">
          <a:xfrm>
            <a:off x="0" y="0"/>
            <a:ext cx="9144000" cy="609600"/>
          </a:xfrm>
          <a:prstGeom prst="rect">
            <a:avLst/>
          </a:prstGeom>
          <a:solidFill>
            <a:schemeClr val="bg1"/>
          </a:solidFill>
          <a:ln w="9525">
            <a:noFill/>
            <a:miter lim="800000"/>
            <a:headEnd/>
            <a:tailEnd/>
          </a:ln>
        </p:spPr>
        <p:txBody>
          <a:bodyPr anchor="ctr"/>
          <a:lstStyle/>
          <a:p>
            <a:pPr algn="ctr"/>
            <a:r>
              <a:rPr lang="en-US" sz="4000" b="1" dirty="0">
                <a:latin typeface="Calibri" pitchFamily="34" charset="0"/>
              </a:rPr>
              <a:t>HSD,B-100 &amp; B-10</a:t>
            </a:r>
            <a:endParaRPr lang="en-US" sz="2800" b="1" dirty="0">
              <a:latin typeface="Calibri" pitchFamily="34" charset="0"/>
            </a:endParaRPr>
          </a:p>
        </p:txBody>
      </p:sp>
      <p:pic>
        <p:nvPicPr>
          <p:cNvPr id="5" name="Picture 4" descr="b100.jpg"/>
          <p:cNvPicPr>
            <a:picLocks noChangeAspect="1"/>
          </p:cNvPicPr>
          <p:nvPr/>
        </p:nvPicPr>
        <p:blipFill>
          <a:blip r:embed="rId3"/>
          <a:stretch>
            <a:fillRect/>
          </a:stretch>
        </p:blipFill>
        <p:spPr>
          <a:xfrm>
            <a:off x="2028" y="609600"/>
            <a:ext cx="9139943" cy="6248400"/>
          </a:xfrm>
          <a:prstGeom prst="rect">
            <a:avLst/>
          </a:prstGeom>
        </p:spPr>
      </p:pic>
    </p:spTree>
  </p:cSld>
  <p:clrMapOvr>
    <a:masterClrMapping/>
  </p:clrMapOvr>
  <p:transition>
    <p:push/>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5"/>
          <p:cNvSpPr txBox="1">
            <a:spLocks noChangeArrowheads="1"/>
          </p:cNvSpPr>
          <p:nvPr/>
        </p:nvSpPr>
        <p:spPr bwMode="auto">
          <a:xfrm>
            <a:off x="0" y="0"/>
            <a:ext cx="9144000" cy="646113"/>
          </a:xfrm>
          <a:prstGeom prst="rect">
            <a:avLst/>
          </a:prstGeom>
          <a:solidFill>
            <a:schemeClr val="bg1"/>
          </a:solidFill>
          <a:ln w="9525" algn="ctr">
            <a:noFill/>
            <a:miter lim="800000"/>
            <a:headEnd/>
            <a:tailEnd/>
          </a:ln>
        </p:spPr>
        <p:txBody>
          <a:bodyPr>
            <a:spAutoFit/>
          </a:bodyPr>
          <a:lstStyle/>
          <a:p>
            <a:pPr algn="ctr">
              <a:lnSpc>
                <a:spcPct val="90000"/>
              </a:lnSpc>
              <a:spcBef>
                <a:spcPct val="50000"/>
              </a:spcBef>
            </a:pPr>
            <a:r>
              <a:rPr lang="en-US" sz="4000" b="1">
                <a:latin typeface="Calibri" pitchFamily="34" charset="0"/>
              </a:rPr>
              <a:t>On Road Trial of Blended Biodiesel </a:t>
            </a:r>
          </a:p>
        </p:txBody>
      </p:sp>
      <p:pic>
        <p:nvPicPr>
          <p:cNvPr id="4" name="Picture 3" descr="road.jpg"/>
          <p:cNvPicPr>
            <a:picLocks noChangeAspect="1"/>
          </p:cNvPicPr>
          <p:nvPr/>
        </p:nvPicPr>
        <p:blipFill>
          <a:blip r:embed="rId3"/>
          <a:stretch>
            <a:fillRect/>
          </a:stretch>
        </p:blipFill>
        <p:spPr>
          <a:xfrm>
            <a:off x="0" y="609600"/>
            <a:ext cx="9144000" cy="6248400"/>
          </a:xfrm>
          <a:prstGeom prst="rect">
            <a:avLst/>
          </a:prstGeom>
        </p:spPr>
      </p:pic>
    </p:spTree>
  </p:cSld>
  <p:clrMapOvr>
    <a:masterClrMapping/>
  </p:clrMapOvr>
  <p:transition>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6"/>
          <p:cNvSpPr txBox="1">
            <a:spLocks noChangeArrowheads="1"/>
          </p:cNvSpPr>
          <p:nvPr/>
        </p:nvSpPr>
        <p:spPr bwMode="auto">
          <a:xfrm>
            <a:off x="0" y="152400"/>
            <a:ext cx="9144000" cy="523220"/>
          </a:xfrm>
          <a:prstGeom prst="rect">
            <a:avLst/>
          </a:prstGeom>
          <a:noFill/>
          <a:ln w="9525">
            <a:noFill/>
            <a:miter lim="800000"/>
            <a:headEnd/>
            <a:tailEnd/>
          </a:ln>
        </p:spPr>
        <p:txBody>
          <a:bodyPr wrap="square">
            <a:spAutoFit/>
          </a:bodyPr>
          <a:lstStyle/>
          <a:p>
            <a:pPr algn="ctr"/>
            <a:r>
              <a:rPr lang="en-US" sz="2800" b="1" dirty="0"/>
              <a:t>WORLD </a:t>
            </a:r>
            <a:r>
              <a:rPr lang="en-US" sz="2800" b="1" dirty="0" smtClean="0"/>
              <a:t>OIL RESERVES </a:t>
            </a:r>
            <a:r>
              <a:rPr lang="en-US" sz="2800" b="1" dirty="0"/>
              <a:t>BY REGION</a:t>
            </a:r>
          </a:p>
        </p:txBody>
      </p:sp>
      <p:pic>
        <p:nvPicPr>
          <p:cNvPr id="5" name="Picture 4" descr="world oil reserves.jpg"/>
          <p:cNvPicPr>
            <a:picLocks noChangeAspect="1"/>
          </p:cNvPicPr>
          <p:nvPr/>
        </p:nvPicPr>
        <p:blipFill>
          <a:blip r:embed="rId3"/>
          <a:stretch>
            <a:fillRect/>
          </a:stretch>
        </p:blipFill>
        <p:spPr>
          <a:xfrm>
            <a:off x="1295400" y="1193800"/>
            <a:ext cx="7010400" cy="5207000"/>
          </a:xfrm>
          <a:prstGeom prst="rect">
            <a:avLst/>
          </a:prstGeom>
        </p:spPr>
      </p:pic>
    </p:spTree>
  </p:cSld>
  <p:clrMapOvr>
    <a:masterClrMapping/>
  </p:clrMapOvr>
  <p:transition>
    <p:pull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 Box 5"/>
          <p:cNvSpPr txBox="1">
            <a:spLocks noChangeArrowheads="1"/>
          </p:cNvSpPr>
          <p:nvPr/>
        </p:nvSpPr>
        <p:spPr bwMode="auto">
          <a:xfrm>
            <a:off x="0" y="0"/>
            <a:ext cx="9144000" cy="646113"/>
          </a:xfrm>
          <a:prstGeom prst="rect">
            <a:avLst/>
          </a:prstGeom>
          <a:solidFill>
            <a:schemeClr val="bg1"/>
          </a:solidFill>
          <a:ln w="9525" algn="ctr">
            <a:noFill/>
            <a:miter lim="800000"/>
            <a:headEnd/>
            <a:tailEnd/>
          </a:ln>
        </p:spPr>
        <p:txBody>
          <a:bodyPr>
            <a:spAutoFit/>
          </a:bodyPr>
          <a:lstStyle/>
          <a:p>
            <a:pPr algn="ctr">
              <a:lnSpc>
                <a:spcPct val="90000"/>
              </a:lnSpc>
              <a:spcBef>
                <a:spcPct val="50000"/>
              </a:spcBef>
            </a:pPr>
            <a:r>
              <a:rPr lang="en-US" sz="4000" b="1" dirty="0">
                <a:latin typeface="Calibri" pitchFamily="34" charset="0"/>
              </a:rPr>
              <a:t>On Road Trial of Blended Biodiesel </a:t>
            </a:r>
          </a:p>
        </p:txBody>
      </p:sp>
      <p:pic>
        <p:nvPicPr>
          <p:cNvPr id="6" name="Picture 5" descr="tri.jpg"/>
          <p:cNvPicPr>
            <a:picLocks noChangeAspect="1"/>
          </p:cNvPicPr>
          <p:nvPr/>
        </p:nvPicPr>
        <p:blipFill>
          <a:blip r:embed="rId2"/>
          <a:stretch>
            <a:fillRect/>
          </a:stretch>
        </p:blipFill>
        <p:spPr>
          <a:xfrm>
            <a:off x="2028" y="609600"/>
            <a:ext cx="9139943" cy="6248400"/>
          </a:xfrm>
          <a:prstGeom prst="rect">
            <a:avLst/>
          </a:prstGeom>
        </p:spPr>
      </p:pic>
    </p:spTree>
  </p:cSld>
  <p:clrMapOvr>
    <a:masterClrMapping/>
  </p:clrMapOvr>
  <p:transition>
    <p:push/>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381000" y="1219200"/>
            <a:ext cx="3962400" cy="762000"/>
          </a:xfrm>
        </p:spPr>
        <p:txBody>
          <a:bodyPr/>
          <a:lstStyle/>
          <a:p>
            <a:pPr eaLnBrk="1" hangingPunct="1">
              <a:buClr>
                <a:srgbClr val="0000FF"/>
              </a:buClr>
              <a:buFont typeface="Wingdings" pitchFamily="2" charset="2"/>
              <a:buChar char="§"/>
            </a:pPr>
            <a:r>
              <a:rPr lang="en-US" sz="2400" smtClean="0"/>
              <a:t>DG set is running on blended </a:t>
            </a:r>
            <a:r>
              <a:rPr lang="en-US" sz="2000" smtClean="0"/>
              <a:t>Biodiesel</a:t>
            </a:r>
            <a:r>
              <a:rPr lang="en-US" sz="2400" smtClean="0"/>
              <a:t> </a:t>
            </a:r>
          </a:p>
        </p:txBody>
      </p:sp>
      <p:sp>
        <p:nvSpPr>
          <p:cNvPr id="47107" name="Rectangle 16"/>
          <p:cNvSpPr txBox="1">
            <a:spLocks noChangeArrowheads="1"/>
          </p:cNvSpPr>
          <p:nvPr/>
        </p:nvSpPr>
        <p:spPr bwMode="auto">
          <a:xfrm>
            <a:off x="0" y="14288"/>
            <a:ext cx="8915400" cy="646331"/>
          </a:xfrm>
          <a:prstGeom prst="rect">
            <a:avLst/>
          </a:prstGeom>
          <a:noFill/>
          <a:ln w="9525">
            <a:noFill/>
            <a:miter lim="800000"/>
            <a:headEnd/>
            <a:tailEnd/>
          </a:ln>
        </p:spPr>
        <p:txBody>
          <a:bodyPr wrap="square" anchor="ctr">
            <a:spAutoFit/>
          </a:bodyPr>
          <a:lstStyle/>
          <a:p>
            <a:pPr algn="ctr"/>
            <a:r>
              <a:rPr lang="en-US" sz="3600" b="1" dirty="0">
                <a:latin typeface="Calibri" pitchFamily="34" charset="0"/>
              </a:rPr>
              <a:t>Demonstration of renewable sources at Site</a:t>
            </a:r>
          </a:p>
        </p:txBody>
      </p:sp>
      <p:sp>
        <p:nvSpPr>
          <p:cNvPr id="47108" name="Content Placeholder 2"/>
          <p:cNvSpPr txBox="1">
            <a:spLocks/>
          </p:cNvSpPr>
          <p:nvPr/>
        </p:nvSpPr>
        <p:spPr bwMode="auto">
          <a:xfrm>
            <a:off x="4495800" y="1219200"/>
            <a:ext cx="4267200" cy="609600"/>
          </a:xfrm>
          <a:prstGeom prst="rect">
            <a:avLst/>
          </a:prstGeom>
          <a:noFill/>
          <a:ln w="9525">
            <a:noFill/>
            <a:miter lim="800000"/>
            <a:headEnd/>
            <a:tailEnd/>
          </a:ln>
        </p:spPr>
        <p:txBody>
          <a:bodyPr/>
          <a:lstStyle/>
          <a:p>
            <a:pPr marL="342900" indent="-342900">
              <a:spcBef>
                <a:spcPct val="20000"/>
              </a:spcBef>
              <a:buClr>
                <a:srgbClr val="0000FF"/>
              </a:buClr>
              <a:buFont typeface="Wingdings" pitchFamily="2" charset="2"/>
              <a:buChar char="§"/>
            </a:pPr>
            <a:r>
              <a:rPr lang="en-US" sz="2400">
                <a:latin typeface="Times New Roman" pitchFamily="18" charset="0"/>
              </a:rPr>
              <a:t>Windmill- Utilizing wind energy for pumping water  </a:t>
            </a:r>
          </a:p>
        </p:txBody>
      </p:sp>
      <p:pic>
        <p:nvPicPr>
          <p:cNvPr id="47109" name="Picture 2" descr="C:\Documents and Settings\ameali\My Documents\My Pictures\Picture\Picture 249.jpg"/>
          <p:cNvPicPr>
            <a:picLocks noChangeAspect="1" noChangeArrowheads="1"/>
          </p:cNvPicPr>
          <p:nvPr/>
        </p:nvPicPr>
        <p:blipFill>
          <a:blip r:embed="rId3" cstate="print"/>
          <a:srcRect/>
          <a:stretch>
            <a:fillRect/>
          </a:stretch>
        </p:blipFill>
        <p:spPr bwMode="auto">
          <a:xfrm>
            <a:off x="685800" y="2057400"/>
            <a:ext cx="3429000" cy="3810000"/>
          </a:xfrm>
          <a:prstGeom prst="rect">
            <a:avLst/>
          </a:prstGeom>
          <a:noFill/>
          <a:ln w="9525">
            <a:noFill/>
            <a:miter lim="800000"/>
            <a:headEnd/>
            <a:tailEnd/>
          </a:ln>
        </p:spPr>
      </p:pic>
      <p:pic>
        <p:nvPicPr>
          <p:cNvPr id="47110" name="Picture 4" descr="C:\Documents and Settings\ameali\My Documents\My Pictures\Picture\Picture 548.jpg"/>
          <p:cNvPicPr>
            <a:picLocks noChangeAspect="1" noChangeArrowheads="1"/>
          </p:cNvPicPr>
          <p:nvPr/>
        </p:nvPicPr>
        <p:blipFill>
          <a:blip r:embed="rId4" cstate="print"/>
          <a:srcRect/>
          <a:stretch>
            <a:fillRect/>
          </a:stretch>
        </p:blipFill>
        <p:spPr bwMode="auto">
          <a:xfrm>
            <a:off x="4800600" y="2057400"/>
            <a:ext cx="3429000" cy="3810000"/>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dirty="0" smtClean="0"/>
          </a:p>
          <a:p>
            <a:pPr algn="ctr">
              <a:buNone/>
            </a:pPr>
            <a:endParaRPr lang="en-US" sz="4800" dirty="0" smtClean="0"/>
          </a:p>
        </p:txBody>
      </p:sp>
      <p:sp>
        <p:nvSpPr>
          <p:cNvPr id="4" name="Rectangle 3"/>
          <p:cNvSpPr/>
          <p:nvPr/>
        </p:nvSpPr>
        <p:spPr>
          <a:xfrm>
            <a:off x="2362200" y="2209800"/>
            <a:ext cx="4467826"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endPar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buNone/>
            </a:pP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 YOU</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9144000" cy="865187"/>
          </a:xfrm>
        </p:spPr>
        <p:txBody>
          <a:bodyPr/>
          <a:lstStyle/>
          <a:p>
            <a:pPr eaLnBrk="1" hangingPunct="1"/>
            <a:r>
              <a:rPr lang="en-GB" sz="2400" b="1" dirty="0" smtClean="0"/>
              <a:t>       POWER SECTOR - TOTAL INSTALLED CAPACITY</a:t>
            </a:r>
            <a:endParaRPr lang="en-US" sz="2400" b="1" dirty="0" smtClean="0"/>
          </a:p>
        </p:txBody>
      </p:sp>
      <p:sp>
        <p:nvSpPr>
          <p:cNvPr id="8195" name="AutoShape 7"/>
          <p:cNvSpPr>
            <a:spLocks noChangeAspect="1" noChangeArrowheads="1" noTextEdit="1"/>
          </p:cNvSpPr>
          <p:nvPr/>
        </p:nvSpPr>
        <p:spPr bwMode="auto">
          <a:xfrm>
            <a:off x="7610475" y="0"/>
            <a:ext cx="1547813" cy="6858000"/>
          </a:xfrm>
          <a:prstGeom prst="rect">
            <a:avLst/>
          </a:prstGeom>
          <a:noFill/>
          <a:ln w="9525">
            <a:noFill/>
            <a:miter lim="800000"/>
            <a:headEnd/>
            <a:tailEnd/>
          </a:ln>
        </p:spPr>
        <p:txBody>
          <a:bodyPr/>
          <a:lstStyle/>
          <a:p>
            <a:endParaRPr lang="en-US"/>
          </a:p>
        </p:txBody>
      </p:sp>
      <p:sp>
        <p:nvSpPr>
          <p:cNvPr id="8196" name="Rectangle 9"/>
          <p:cNvSpPr>
            <a:spLocks noGrp="1" noChangeArrowheads="1"/>
          </p:cNvSpPr>
          <p:nvPr>
            <p:ph type="subTitle" idx="1"/>
          </p:nvPr>
        </p:nvSpPr>
        <p:spPr>
          <a:xfrm>
            <a:off x="684213" y="1196975"/>
            <a:ext cx="7056437" cy="4537075"/>
          </a:xfrm>
        </p:spPr>
        <p:txBody>
          <a:bodyPr/>
          <a:lstStyle/>
          <a:p>
            <a:pPr algn="just" eaLnBrk="1" hangingPunct="1"/>
            <a:endParaRPr lang="en-US" sz="1800" dirty="0" smtClean="0"/>
          </a:p>
          <a:p>
            <a:pPr algn="just" eaLnBrk="1" hangingPunct="1"/>
            <a:endParaRPr lang="en-US" sz="1800" dirty="0" smtClean="0"/>
          </a:p>
        </p:txBody>
      </p:sp>
      <p:graphicFrame>
        <p:nvGraphicFramePr>
          <p:cNvPr id="184417" name="Group 97"/>
          <p:cNvGraphicFramePr>
            <a:graphicFrameLocks noGrp="1"/>
          </p:cNvGraphicFramePr>
          <p:nvPr/>
        </p:nvGraphicFramePr>
        <p:xfrm>
          <a:off x="755650" y="1447799"/>
          <a:ext cx="3671888" cy="4419596"/>
        </p:xfrm>
        <a:graphic>
          <a:graphicData uri="http://schemas.openxmlformats.org/drawingml/2006/table">
            <a:tbl>
              <a:tblPr/>
              <a:tblGrid>
                <a:gridCol w="1943100"/>
                <a:gridCol w="1008063"/>
                <a:gridCol w="720725"/>
              </a:tblGrid>
              <a:tr h="711630">
                <a:tc gridSpan="3">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Arial" charset="0"/>
                        </a:rPr>
                        <a:t>PUBLIC SECTOR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7454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Arial" charset="0"/>
                        </a:rPr>
                        <a:t>MW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54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rPr>
                        <a:t>WAPDA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Arial" charset="0"/>
                        </a:rPr>
                        <a:t>12,374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rPr>
                        <a:t>59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54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rPr>
                        <a:t>NUCLEAR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rPr>
                        <a:t>462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54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rPr>
                        <a:t>SUB 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Arial" charset="0"/>
                        </a:rPr>
                        <a:t>12,836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rPr>
                        <a:t>61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1630">
                <a:tc gridSpan="3">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Arial" charset="0"/>
                        </a:rPr>
                        <a:t>PRIVATE SECTOR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7454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rPr>
                        <a:t>IPPs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Arial" charset="0"/>
                        </a:rPr>
                        <a:t>6,408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54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rPr>
                        <a:t>KESC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rPr>
                        <a:t>1,756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54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rPr>
                        <a:t>SUB 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rPr>
                        <a:t>7,564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rPr>
                        <a:t>39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54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Arial" charset="0"/>
                        </a:rPr>
                        <a:t>GRAND 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Arial" charset="0"/>
                        </a:rPr>
                        <a:t>21,000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8241" name="Picture 96"/>
          <p:cNvPicPr>
            <a:picLocks noChangeAspect="1" noChangeArrowheads="1"/>
          </p:cNvPicPr>
          <p:nvPr/>
        </p:nvPicPr>
        <p:blipFill>
          <a:blip r:embed="rId3" cstate="print">
            <a:clrChange>
              <a:clrFrom>
                <a:srgbClr val="FFFFFF"/>
              </a:clrFrom>
              <a:clrTo>
                <a:srgbClr val="FFFFFF">
                  <a:alpha val="0"/>
                </a:srgbClr>
              </a:clrTo>
            </a:clrChange>
          </a:blip>
          <a:srcRect l="22966" t="26523" r="24928" b="22572"/>
          <a:stretch>
            <a:fillRect/>
          </a:stretch>
        </p:blipFill>
        <p:spPr bwMode="auto">
          <a:xfrm>
            <a:off x="4932363" y="2133600"/>
            <a:ext cx="2376487" cy="2590800"/>
          </a:xfrm>
          <a:prstGeom prst="rect">
            <a:avLst/>
          </a:prstGeom>
          <a:noFill/>
          <a:ln w="9525">
            <a:noFill/>
            <a:miter lim="800000"/>
            <a:headEnd/>
            <a:tailEnd/>
          </a:ln>
        </p:spPr>
      </p:pic>
      <p:sp>
        <p:nvSpPr>
          <p:cNvPr id="8242" name="Text Box 99"/>
          <p:cNvSpPr txBox="1">
            <a:spLocks noChangeArrowheads="1"/>
          </p:cNvSpPr>
          <p:nvPr/>
        </p:nvSpPr>
        <p:spPr bwMode="auto">
          <a:xfrm>
            <a:off x="4500563" y="4724400"/>
            <a:ext cx="1871662" cy="784830"/>
          </a:xfrm>
          <a:prstGeom prst="rect">
            <a:avLst/>
          </a:prstGeom>
          <a:noFill/>
          <a:ln w="9525">
            <a:noFill/>
            <a:miter lim="800000"/>
            <a:headEnd/>
            <a:tailEnd/>
          </a:ln>
        </p:spPr>
        <p:txBody>
          <a:bodyPr>
            <a:spAutoFit/>
          </a:bodyPr>
          <a:lstStyle/>
          <a:p>
            <a:pPr algn="ctr">
              <a:spcBef>
                <a:spcPct val="50000"/>
              </a:spcBef>
            </a:pPr>
            <a:r>
              <a:rPr lang="en-US" dirty="0"/>
              <a:t>Public Sector</a:t>
            </a:r>
          </a:p>
          <a:p>
            <a:pPr algn="ctr">
              <a:spcBef>
                <a:spcPct val="50000"/>
              </a:spcBef>
            </a:pPr>
            <a:r>
              <a:rPr lang="en-US" dirty="0" err="1" smtClean="0"/>
              <a:t>Hydel</a:t>
            </a:r>
            <a:r>
              <a:rPr lang="en-US" dirty="0" smtClean="0"/>
              <a:t> </a:t>
            </a:r>
            <a:r>
              <a:rPr lang="en-US" dirty="0"/>
              <a:t>6489 MW</a:t>
            </a:r>
          </a:p>
        </p:txBody>
      </p:sp>
      <p:sp>
        <p:nvSpPr>
          <p:cNvPr id="8243" name="Text Box 100"/>
          <p:cNvSpPr txBox="1">
            <a:spLocks noChangeArrowheads="1"/>
          </p:cNvSpPr>
          <p:nvPr/>
        </p:nvSpPr>
        <p:spPr bwMode="auto">
          <a:xfrm>
            <a:off x="4427538" y="1295400"/>
            <a:ext cx="2447925" cy="646331"/>
          </a:xfrm>
          <a:prstGeom prst="rect">
            <a:avLst/>
          </a:prstGeom>
          <a:noFill/>
          <a:ln w="9525">
            <a:noFill/>
            <a:miter lim="800000"/>
            <a:headEnd/>
            <a:tailEnd/>
          </a:ln>
        </p:spPr>
        <p:txBody>
          <a:bodyPr wrap="square">
            <a:spAutoFit/>
          </a:bodyPr>
          <a:lstStyle/>
          <a:p>
            <a:pPr algn="ctr">
              <a:spcBef>
                <a:spcPct val="50000"/>
              </a:spcBef>
            </a:pPr>
            <a:r>
              <a:rPr lang="en-US" dirty="0"/>
              <a:t>Public Sector Thermal </a:t>
            </a:r>
            <a:r>
              <a:rPr lang="en-US" dirty="0" smtClean="0"/>
              <a:t>5885 </a:t>
            </a:r>
            <a:r>
              <a:rPr lang="en-US" dirty="0"/>
              <a:t>MW</a:t>
            </a:r>
          </a:p>
        </p:txBody>
      </p:sp>
      <p:sp>
        <p:nvSpPr>
          <p:cNvPr id="8244" name="Text Box 101"/>
          <p:cNvSpPr txBox="1">
            <a:spLocks noChangeArrowheads="1"/>
          </p:cNvSpPr>
          <p:nvPr/>
        </p:nvSpPr>
        <p:spPr bwMode="auto">
          <a:xfrm>
            <a:off x="6732588" y="4724400"/>
            <a:ext cx="1152525" cy="703263"/>
          </a:xfrm>
          <a:prstGeom prst="rect">
            <a:avLst/>
          </a:prstGeom>
          <a:noFill/>
          <a:ln w="9525">
            <a:noFill/>
            <a:miter lim="800000"/>
            <a:headEnd/>
            <a:tailEnd/>
          </a:ln>
        </p:spPr>
        <p:txBody>
          <a:bodyPr>
            <a:spAutoFit/>
          </a:bodyPr>
          <a:lstStyle/>
          <a:p>
            <a:pPr algn="ctr">
              <a:spcBef>
                <a:spcPct val="50000"/>
              </a:spcBef>
            </a:pPr>
            <a:r>
              <a:rPr lang="en-US"/>
              <a:t>Nuclear </a:t>
            </a:r>
          </a:p>
          <a:p>
            <a:pPr algn="ctr">
              <a:spcBef>
                <a:spcPct val="50000"/>
              </a:spcBef>
            </a:pPr>
            <a:r>
              <a:rPr lang="en-US"/>
              <a:t>462 MW</a:t>
            </a:r>
          </a:p>
        </p:txBody>
      </p:sp>
      <p:sp>
        <p:nvSpPr>
          <p:cNvPr id="8245" name="Text Box 102"/>
          <p:cNvSpPr txBox="1">
            <a:spLocks noChangeArrowheads="1"/>
          </p:cNvSpPr>
          <p:nvPr/>
        </p:nvSpPr>
        <p:spPr bwMode="auto">
          <a:xfrm>
            <a:off x="6732588" y="1295399"/>
            <a:ext cx="1655762" cy="784830"/>
          </a:xfrm>
          <a:prstGeom prst="rect">
            <a:avLst/>
          </a:prstGeom>
          <a:noFill/>
          <a:ln w="9525">
            <a:noFill/>
            <a:miter lim="800000"/>
            <a:headEnd/>
            <a:tailEnd/>
          </a:ln>
        </p:spPr>
        <p:txBody>
          <a:bodyPr wrap="square">
            <a:spAutoFit/>
          </a:bodyPr>
          <a:lstStyle/>
          <a:p>
            <a:pPr algn="ctr">
              <a:spcBef>
                <a:spcPct val="50000"/>
              </a:spcBef>
            </a:pPr>
            <a:r>
              <a:rPr lang="en-US" dirty="0"/>
              <a:t>Private Sector </a:t>
            </a:r>
          </a:p>
          <a:p>
            <a:pPr algn="ctr">
              <a:spcBef>
                <a:spcPct val="50000"/>
              </a:spcBef>
            </a:pPr>
            <a:r>
              <a:rPr lang="en-US" dirty="0"/>
              <a:t>7564 MW</a:t>
            </a:r>
          </a:p>
        </p:txBody>
      </p:sp>
      <p:sp>
        <p:nvSpPr>
          <p:cNvPr id="8246" name="AutoShape 104"/>
          <p:cNvSpPr>
            <a:spLocks noChangeArrowheads="1"/>
          </p:cNvSpPr>
          <p:nvPr/>
        </p:nvSpPr>
        <p:spPr bwMode="auto">
          <a:xfrm rot="-3372899">
            <a:off x="6287294" y="4836319"/>
            <a:ext cx="576263" cy="288925"/>
          </a:xfrm>
          <a:prstGeom prst="curvedUpArrow">
            <a:avLst>
              <a:gd name="adj1" fmla="val 39890"/>
              <a:gd name="adj2" fmla="val 7978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8247" name="AutoShape 105"/>
          <p:cNvSpPr>
            <a:spLocks noChangeArrowheads="1"/>
          </p:cNvSpPr>
          <p:nvPr/>
        </p:nvSpPr>
        <p:spPr bwMode="auto">
          <a:xfrm rot="-5400000">
            <a:off x="7200900" y="4184650"/>
            <a:ext cx="790575" cy="288925"/>
          </a:xfrm>
          <a:prstGeom prst="curvedUpArrow">
            <a:avLst>
              <a:gd name="adj1" fmla="val 54725"/>
              <a:gd name="adj2" fmla="val 109451"/>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8248" name="AutoShape 106"/>
          <p:cNvSpPr>
            <a:spLocks noChangeArrowheads="1"/>
          </p:cNvSpPr>
          <p:nvPr/>
        </p:nvSpPr>
        <p:spPr bwMode="auto">
          <a:xfrm>
            <a:off x="7543800" y="1981200"/>
            <a:ext cx="287338" cy="649287"/>
          </a:xfrm>
          <a:prstGeom prst="curvedLeftArrow">
            <a:avLst>
              <a:gd name="adj1" fmla="val 45193"/>
              <a:gd name="adj2" fmla="val 90387"/>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8249" name="AutoShape 107"/>
          <p:cNvSpPr>
            <a:spLocks noChangeArrowheads="1"/>
          </p:cNvSpPr>
          <p:nvPr/>
        </p:nvSpPr>
        <p:spPr bwMode="auto">
          <a:xfrm>
            <a:off x="4787900" y="1628775"/>
            <a:ext cx="288925" cy="720725"/>
          </a:xfrm>
          <a:prstGeom prst="curvedRightArrow">
            <a:avLst>
              <a:gd name="adj1" fmla="val 49890"/>
              <a:gd name="adj2" fmla="val 99780"/>
              <a:gd name="adj3" fmla="val 33333"/>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sz="2800" b="1" dirty="0" smtClean="0"/>
              <a:t>PAKISTAN’S RENEWABLE ENERGY POTENTIAL </a:t>
            </a:r>
            <a:endParaRPr lang="en-US" sz="2800" b="1" dirty="0"/>
          </a:p>
        </p:txBody>
      </p:sp>
      <p:pic>
        <p:nvPicPr>
          <p:cNvPr id="6" name="Content Placeholder 5" descr="1.bmp"/>
          <p:cNvPicPr>
            <a:picLocks noGrp="1" noChangeAspect="1"/>
          </p:cNvPicPr>
          <p:nvPr>
            <p:ph idx="1"/>
          </p:nvPr>
        </p:nvPicPr>
        <p:blipFill>
          <a:blip r:embed="rId2" cstate="print"/>
          <a:stretch>
            <a:fillRect/>
          </a:stretch>
        </p:blipFill>
        <p:spPr>
          <a:xfrm>
            <a:off x="1447800" y="1828800"/>
            <a:ext cx="7467600" cy="4572000"/>
          </a:xfrm>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z="2800" b="1" dirty="0" smtClean="0"/>
              <a:t>WIND ENERGY IN PAKISTAN</a:t>
            </a:r>
            <a:endParaRPr lang="en-US" sz="2800" b="1" dirty="0"/>
          </a:p>
        </p:txBody>
      </p:sp>
      <p:pic>
        <p:nvPicPr>
          <p:cNvPr id="4" name="Content Placeholder 3" descr="1.jpg"/>
          <p:cNvPicPr>
            <a:picLocks noGrp="1" noChangeAspect="1"/>
          </p:cNvPicPr>
          <p:nvPr>
            <p:ph idx="1"/>
          </p:nvPr>
        </p:nvPicPr>
        <p:blipFill>
          <a:blip r:embed="rId2" cstate="print"/>
          <a:stretch>
            <a:fillRect/>
          </a:stretch>
        </p:blipFill>
        <p:spPr>
          <a:xfrm>
            <a:off x="228599" y="3425824"/>
            <a:ext cx="3429001" cy="2565401"/>
          </a:xfrm>
        </p:spPr>
      </p:pic>
      <p:pic>
        <p:nvPicPr>
          <p:cNvPr id="4098" name="Picture 2" descr="C:\Documents and Settings\hfarooq\Desktop\2.jpg"/>
          <p:cNvPicPr>
            <a:picLocks noChangeAspect="1" noChangeArrowheads="1"/>
          </p:cNvPicPr>
          <p:nvPr/>
        </p:nvPicPr>
        <p:blipFill>
          <a:blip r:embed="rId3" cstate="print"/>
          <a:srcRect/>
          <a:stretch>
            <a:fillRect/>
          </a:stretch>
        </p:blipFill>
        <p:spPr bwMode="auto">
          <a:xfrm>
            <a:off x="533400" y="1752599"/>
            <a:ext cx="1905000" cy="1507253"/>
          </a:xfrm>
          <a:prstGeom prst="rect">
            <a:avLst/>
          </a:prstGeom>
          <a:noFill/>
        </p:spPr>
      </p:pic>
      <p:pic>
        <p:nvPicPr>
          <p:cNvPr id="4099" name="Picture 3" descr="C:\Documents and Settings\hfarooq\Desktop\3.jpg"/>
          <p:cNvPicPr>
            <a:picLocks noChangeAspect="1" noChangeArrowheads="1"/>
          </p:cNvPicPr>
          <p:nvPr/>
        </p:nvPicPr>
        <p:blipFill>
          <a:blip r:embed="rId4" cstate="print"/>
          <a:srcRect/>
          <a:stretch>
            <a:fillRect/>
          </a:stretch>
        </p:blipFill>
        <p:spPr bwMode="auto">
          <a:xfrm>
            <a:off x="3962400" y="2514600"/>
            <a:ext cx="4953000" cy="4001223"/>
          </a:xfrm>
          <a:prstGeom prst="rect">
            <a:avLst/>
          </a:prstGeom>
          <a:noFill/>
        </p:spPr>
      </p:pic>
      <p:sp>
        <p:nvSpPr>
          <p:cNvPr id="7" name="TextBox 6"/>
          <p:cNvSpPr txBox="1"/>
          <p:nvPr/>
        </p:nvSpPr>
        <p:spPr>
          <a:xfrm>
            <a:off x="2971800" y="1676400"/>
            <a:ext cx="5638800" cy="1200329"/>
          </a:xfrm>
          <a:prstGeom prst="rect">
            <a:avLst/>
          </a:prstGeom>
          <a:noFill/>
        </p:spPr>
        <p:txBody>
          <a:bodyPr wrap="square" rtlCol="0">
            <a:spAutoFit/>
          </a:bodyPr>
          <a:lstStyle/>
          <a:p>
            <a:pPr algn="just"/>
            <a:r>
              <a:rPr lang="en-US" dirty="0" smtClean="0"/>
              <a:t>The wind map developed by National Renewable Energy Laboratory (NREL), USA in collaboration with USAID, has indicated a potential of 346,000 MW in Pakistan.</a:t>
            </a:r>
            <a:endParaRPr 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z="2800" b="1" dirty="0" smtClean="0"/>
              <a:t>SOLAR ENERGY IN PAKISTAN</a:t>
            </a:r>
            <a:endParaRPr lang="en-US" sz="2800" b="1" dirty="0"/>
          </a:p>
        </p:txBody>
      </p:sp>
      <p:pic>
        <p:nvPicPr>
          <p:cNvPr id="5122" name="Picture 2" descr="C:\Documents and Settings\hfarooq\Desktop\5.jpg"/>
          <p:cNvPicPr>
            <a:picLocks noChangeAspect="1" noChangeArrowheads="1"/>
          </p:cNvPicPr>
          <p:nvPr/>
        </p:nvPicPr>
        <p:blipFill>
          <a:blip r:embed="rId2" cstate="print"/>
          <a:srcRect/>
          <a:stretch>
            <a:fillRect/>
          </a:stretch>
        </p:blipFill>
        <p:spPr bwMode="auto">
          <a:xfrm>
            <a:off x="228600" y="3581400"/>
            <a:ext cx="2667000" cy="2667000"/>
          </a:xfrm>
          <a:prstGeom prst="rect">
            <a:avLst/>
          </a:prstGeom>
          <a:noFill/>
        </p:spPr>
      </p:pic>
      <p:sp>
        <p:nvSpPr>
          <p:cNvPr id="6" name="TextBox 5"/>
          <p:cNvSpPr txBox="1"/>
          <p:nvPr/>
        </p:nvSpPr>
        <p:spPr>
          <a:xfrm>
            <a:off x="228600" y="1524000"/>
            <a:ext cx="7391400" cy="1200329"/>
          </a:xfrm>
          <a:prstGeom prst="rect">
            <a:avLst/>
          </a:prstGeom>
          <a:noFill/>
        </p:spPr>
        <p:txBody>
          <a:bodyPr wrap="square" rtlCol="0">
            <a:spAutoFit/>
          </a:bodyPr>
          <a:lstStyle/>
          <a:p>
            <a:pPr algn="just"/>
            <a:r>
              <a:rPr lang="en-US" dirty="0" smtClean="0"/>
              <a:t>All Pakistan, especially Balochistan, Sind and Southern Punjab, receives abundant Solar radiation about 3000 hours / year (</a:t>
            </a:r>
            <a:r>
              <a:rPr lang="en-US" b="1" dirty="0" smtClean="0"/>
              <a:t>8 hrs/day</a:t>
            </a:r>
            <a:r>
              <a:rPr lang="en-US" dirty="0" smtClean="0"/>
              <a:t>). This is on the highest side of global averages. Exploitable potential of Solar energy at country  level is of the order of 100,000 MW.</a:t>
            </a:r>
            <a:endParaRPr lang="en-US" dirty="0"/>
          </a:p>
        </p:txBody>
      </p:sp>
      <p:pic>
        <p:nvPicPr>
          <p:cNvPr id="4" name="Content Placeholder 3" descr="4.jpg"/>
          <p:cNvPicPr>
            <a:picLocks noGrp="1" noChangeAspect="1"/>
          </p:cNvPicPr>
          <p:nvPr>
            <p:ph idx="1"/>
          </p:nvPr>
        </p:nvPicPr>
        <p:blipFill>
          <a:blip r:embed="rId3" cstate="print"/>
          <a:stretch>
            <a:fillRect/>
          </a:stretch>
        </p:blipFill>
        <p:spPr>
          <a:xfrm>
            <a:off x="3200400" y="3733800"/>
            <a:ext cx="3200400" cy="2549471"/>
          </a:xfrm>
        </p:spPr>
      </p:pic>
      <p:pic>
        <p:nvPicPr>
          <p:cNvPr id="5123" name="Picture 3"/>
          <p:cNvPicPr>
            <a:picLocks noChangeAspect="1" noChangeArrowheads="1"/>
          </p:cNvPicPr>
          <p:nvPr/>
        </p:nvPicPr>
        <p:blipFill>
          <a:blip r:embed="rId4" cstate="print"/>
          <a:srcRect/>
          <a:stretch>
            <a:fillRect/>
          </a:stretch>
        </p:blipFill>
        <p:spPr bwMode="auto">
          <a:xfrm>
            <a:off x="4953000" y="2667000"/>
            <a:ext cx="4191000" cy="22574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z="2800" b="1" dirty="0" smtClean="0"/>
              <a:t>       BIOMASS/WASTE POTENTIAL IN PAKISTAN</a:t>
            </a:r>
            <a:endParaRPr lang="en-US" sz="2800" b="1" dirty="0"/>
          </a:p>
        </p:txBody>
      </p:sp>
      <p:sp>
        <p:nvSpPr>
          <p:cNvPr id="3" name="Content Placeholder 2"/>
          <p:cNvSpPr>
            <a:spLocks noGrp="1"/>
          </p:cNvSpPr>
          <p:nvPr>
            <p:ph idx="1"/>
          </p:nvPr>
        </p:nvSpPr>
        <p:spPr/>
        <p:txBody>
          <a:bodyPr/>
          <a:lstStyle/>
          <a:p>
            <a:pPr algn="ctr">
              <a:buNone/>
            </a:pPr>
            <a:r>
              <a:rPr lang="en-US" sz="2400" dirty="0" smtClean="0"/>
              <a:t> </a:t>
            </a:r>
            <a:r>
              <a:rPr lang="en-US" sz="2400" b="1" dirty="0" smtClean="0"/>
              <a:t>Bio-mass has a huge potential (over 2000 MW)</a:t>
            </a:r>
          </a:p>
          <a:p>
            <a:pPr algn="just">
              <a:buNone/>
            </a:pPr>
            <a:endParaRPr lang="en-US" sz="2400" b="1" dirty="0" smtClean="0"/>
          </a:p>
          <a:p>
            <a:pPr>
              <a:buNone/>
            </a:pPr>
            <a:r>
              <a:rPr lang="en-US" sz="2400" dirty="0" smtClean="0"/>
              <a:t>  • Sugar industry has a potential of at least 700 MW additional power  using </a:t>
            </a:r>
            <a:r>
              <a:rPr lang="en-US" sz="2400" dirty="0" err="1" smtClean="0"/>
              <a:t>Bagasse</a:t>
            </a:r>
            <a:r>
              <a:rPr lang="en-US" sz="2400" dirty="0" smtClean="0"/>
              <a:t> during sugar season</a:t>
            </a:r>
          </a:p>
          <a:p>
            <a:pPr>
              <a:buNone/>
            </a:pPr>
            <a:endParaRPr lang="en-US" sz="2400" dirty="0" smtClean="0"/>
          </a:p>
          <a:p>
            <a:pPr>
              <a:buNone/>
            </a:pPr>
            <a:r>
              <a:rPr lang="en-US" sz="2400" dirty="0" smtClean="0"/>
              <a:t> • Every major city has an estimated potential of 500 MW</a:t>
            </a:r>
          </a:p>
          <a:p>
            <a:endParaRPr lang="en-US" dirty="0"/>
          </a:p>
        </p:txBody>
      </p:sp>
      <p:sp>
        <p:nvSpPr>
          <p:cNvPr id="4" name="Down Arrow 3">
            <a:hlinkClick r:id="rId2" action="ppaction://hlinksldjump"/>
          </p:cNvPr>
          <p:cNvSpPr/>
          <p:nvPr/>
        </p:nvSpPr>
        <p:spPr bwMode="auto">
          <a:xfrm flipV="1">
            <a:off x="7924800" y="5105400"/>
            <a:ext cx="457200" cy="685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shahbaz\Desktop\PPS 20.jpg"/>
          <p:cNvPicPr>
            <a:picLocks noChangeAspect="1" noChangeArrowheads="1"/>
          </p:cNvPicPr>
          <p:nvPr/>
        </p:nvPicPr>
        <p:blipFill>
          <a:blip r:embed="rId2" cstate="print"/>
          <a:srcRect/>
          <a:stretch>
            <a:fillRect/>
          </a:stretch>
        </p:blipFill>
        <p:spPr bwMode="auto">
          <a:xfrm>
            <a:off x="0" y="1219200"/>
            <a:ext cx="9144000" cy="5638800"/>
          </a:xfrm>
          <a:prstGeom prst="rect">
            <a:avLst/>
          </a:prstGeom>
          <a:noFill/>
          <a:ln w="9525">
            <a:noFill/>
            <a:miter lim="800000"/>
            <a:headEnd/>
            <a:tailEnd/>
          </a:ln>
        </p:spPr>
      </p:pic>
      <p:sp>
        <p:nvSpPr>
          <p:cNvPr id="9" name="Title 8"/>
          <p:cNvSpPr txBox="1">
            <a:spLocks/>
          </p:cNvSpPr>
          <p:nvPr/>
        </p:nvSpPr>
        <p:spPr>
          <a:xfrm>
            <a:off x="228600" y="12954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Rectangle 1"/>
          <p:cNvSpPr>
            <a:spLocks noChangeArrowheads="1"/>
          </p:cNvSpPr>
          <p:nvPr/>
        </p:nvSpPr>
        <p:spPr bwMode="auto">
          <a:xfrm>
            <a:off x="1752600" y="304800"/>
            <a:ext cx="184731"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p:txBody>
      </p:sp>
      <p:cxnSp>
        <p:nvCxnSpPr>
          <p:cNvPr id="12" name="Straight Connector 11"/>
          <p:cNvCxnSpPr/>
          <p:nvPr/>
        </p:nvCxnSpPr>
        <p:spPr>
          <a:xfrm>
            <a:off x="0" y="990600"/>
            <a:ext cx="9144000" cy="76200"/>
          </a:xfrm>
          <a:prstGeom prst="line">
            <a:avLst/>
          </a:prstGeom>
          <a:ln>
            <a:solidFill>
              <a:srgbClr val="00B050"/>
            </a:solidFill>
          </a:ln>
          <a:scene3d>
            <a:camera prst="orthographicFront"/>
            <a:lightRig rig="threePt" dir="t"/>
          </a:scene3d>
          <a:sp3d contourW="31750">
            <a:bevelB w="12700"/>
            <a:contourClr>
              <a:srgbClr val="00B050"/>
            </a:contourClr>
          </a:sp3d>
        </p:spPr>
        <p:style>
          <a:lnRef idx="1">
            <a:schemeClr val="accent1"/>
          </a:lnRef>
          <a:fillRef idx="0">
            <a:schemeClr val="accent1"/>
          </a:fillRef>
          <a:effectRef idx="0">
            <a:schemeClr val="accent1"/>
          </a:effectRef>
          <a:fontRef idx="minor">
            <a:schemeClr val="tx1"/>
          </a:fontRef>
        </p:style>
      </p:cxnSp>
      <p:sp>
        <p:nvSpPr>
          <p:cNvPr id="13" name="Date Placeholder 8"/>
          <p:cNvSpPr>
            <a:spLocks noGrp="1"/>
          </p:cNvSpPr>
          <p:nvPr>
            <p:ph type="dt" sz="half" idx="4294967295"/>
          </p:nvPr>
        </p:nvSpPr>
        <p:spPr>
          <a:xfrm>
            <a:off x="457200" y="6356350"/>
            <a:ext cx="2133600" cy="365125"/>
          </a:xfrm>
          <a:prstGeom prst="rect">
            <a:avLst/>
          </a:prstGeom>
        </p:spPr>
        <p:txBody>
          <a:bodyPr/>
          <a:lstStyle/>
          <a:p>
            <a:r>
              <a:rPr lang="en-US" smtClean="0"/>
              <a:t>February 17th, 2012</a:t>
            </a:r>
            <a:endParaRPr lang="en-US"/>
          </a:p>
        </p:txBody>
      </p:sp>
      <p:grpSp>
        <p:nvGrpSpPr>
          <p:cNvPr id="2" name="Group 4"/>
          <p:cNvGrpSpPr>
            <a:grpSpLocks/>
          </p:cNvGrpSpPr>
          <p:nvPr/>
        </p:nvGrpSpPr>
        <p:grpSpPr bwMode="auto">
          <a:xfrm>
            <a:off x="6096000" y="2514600"/>
            <a:ext cx="2895600" cy="2971800"/>
            <a:chOff x="3692" y="2823"/>
            <a:chExt cx="3628" cy="3117"/>
          </a:xfrm>
        </p:grpSpPr>
        <p:pic>
          <p:nvPicPr>
            <p:cNvPr id="16" name="Picture 5" descr="Pakistan Map by MOPD (12-06-0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692" y="2823"/>
              <a:ext cx="3628" cy="3117"/>
            </a:xfrm>
            <a:prstGeom prst="rect">
              <a:avLst/>
            </a:prstGeom>
            <a:noFill/>
            <a:ln w="57150" cmpd="thickThin">
              <a:noFill/>
              <a:miter lim="800000"/>
              <a:headEnd/>
              <a:tailEnd/>
            </a:ln>
          </p:spPr>
        </p:pic>
        <p:sp>
          <p:nvSpPr>
            <p:cNvPr id="17" name="AutoShape 6"/>
            <p:cNvSpPr>
              <a:spLocks noChangeArrowheads="1"/>
            </p:cNvSpPr>
            <p:nvPr/>
          </p:nvSpPr>
          <p:spPr bwMode="auto">
            <a:xfrm>
              <a:off x="6000" y="5220"/>
              <a:ext cx="1080" cy="600"/>
            </a:xfrm>
            <a:prstGeom prst="cloudCallout">
              <a:avLst>
                <a:gd name="adj1" fmla="val -93241"/>
                <a:gd name="adj2" fmla="val 13000"/>
              </a:avLst>
            </a:prstGeom>
            <a:noFill/>
            <a:ln w="19050" cap="sq">
              <a:solidFill>
                <a:srgbClr val="000000"/>
              </a:solidFill>
              <a:round/>
              <a:headEnd/>
              <a:tailEnd/>
            </a:ln>
            <a:effectLst>
              <a:prstShdw prst="shdw17" dist="17961" dir="13500000">
                <a:srgbClr val="000000"/>
              </a:prstShdw>
            </a:effectLst>
          </p:spPr>
          <p:txBody>
            <a:bodyPr anchor="ctr"/>
            <a:lstStyle/>
            <a:p>
              <a:pPr algn="ctr"/>
              <a:r>
                <a:rPr lang="en-US" sz="1000" b="1" dirty="0">
                  <a:solidFill>
                    <a:srgbClr val="000000"/>
                  </a:solidFill>
                </a:rPr>
                <a:t>Thar</a:t>
              </a:r>
              <a:endParaRPr lang="en-US" dirty="0"/>
            </a:p>
          </p:txBody>
        </p:sp>
      </p:grpSp>
      <p:sp>
        <p:nvSpPr>
          <p:cNvPr id="19" name="Rectangle 3"/>
          <p:cNvSpPr txBox="1">
            <a:spLocks noChangeArrowheads="1"/>
          </p:cNvSpPr>
          <p:nvPr/>
        </p:nvSpPr>
        <p:spPr>
          <a:xfrm>
            <a:off x="914400" y="1524000"/>
            <a:ext cx="3352800" cy="2743200"/>
          </a:xfrm>
          <a:prstGeom prst="rect">
            <a:avLst/>
          </a:prstGeom>
        </p:spPr>
        <p:txBody>
          <a:bodyPr/>
          <a:lstStyle/>
          <a:p>
            <a:pPr algn="ctr" eaLnBrk="0" hangingPunct="0">
              <a:defRPr/>
            </a:pPr>
            <a:endParaRPr lang="en-US" sz="2000" i="1" kern="0" dirty="0">
              <a:solidFill>
                <a:srgbClr val="990000"/>
              </a:solidFill>
              <a:latin typeface="+mn-lt"/>
            </a:endParaRPr>
          </a:p>
        </p:txBody>
      </p:sp>
      <p:graphicFrame>
        <p:nvGraphicFramePr>
          <p:cNvPr id="22" name="Table 21"/>
          <p:cNvGraphicFramePr>
            <a:graphicFrameLocks noGrp="1"/>
          </p:cNvGraphicFramePr>
          <p:nvPr/>
        </p:nvGraphicFramePr>
        <p:xfrm>
          <a:off x="990600" y="2514600"/>
          <a:ext cx="5029200" cy="2971804"/>
        </p:xfrm>
        <a:graphic>
          <a:graphicData uri="http://schemas.openxmlformats.org/drawingml/2006/table">
            <a:tbl>
              <a:tblPr/>
              <a:tblGrid>
                <a:gridCol w="2178179"/>
                <a:gridCol w="2851021"/>
              </a:tblGrid>
              <a:tr h="506724">
                <a:tc>
                  <a:txBody>
                    <a:bodyPr/>
                    <a:lstStyle/>
                    <a:p>
                      <a:pPr marL="0" marR="0">
                        <a:lnSpc>
                          <a:spcPct val="115000"/>
                        </a:lnSpc>
                        <a:spcBef>
                          <a:spcPts val="0"/>
                        </a:spcBef>
                        <a:spcAft>
                          <a:spcPts val="0"/>
                        </a:spcAft>
                      </a:pPr>
                      <a:r>
                        <a:rPr lang="en-US" sz="1800" b="1" dirty="0">
                          <a:solidFill>
                            <a:srgbClr val="FFFFFF"/>
                          </a:solidFill>
                          <a:latin typeface="Calibri"/>
                          <a:ea typeface="Calibri"/>
                          <a:cs typeface="Times New Roman"/>
                        </a:rPr>
                        <a:t>Reserves in Pakistan</a:t>
                      </a:r>
                      <a:endParaRPr lang="en-US" sz="1100" dirty="0">
                        <a:solidFill>
                          <a:srgbClr val="FFFFFF"/>
                        </a:solidFill>
                        <a:latin typeface="Calibri"/>
                        <a:ea typeface="Calibri"/>
                        <a:cs typeface="Times New Roman"/>
                      </a:endParaRPr>
                    </a:p>
                  </a:txBody>
                  <a:tcPr marL="68580" marR="68580" marT="0" marB="0">
                    <a:lnL>
                      <a:noFill/>
                    </a:lnL>
                    <a:lnR>
                      <a:noFill/>
                    </a:lnR>
                    <a:lnT>
                      <a:noFill/>
                    </a:lnT>
                    <a:lnB w="28575" cap="flat" cmpd="sng" algn="ctr">
                      <a:solidFill>
                        <a:srgbClr val="FFFFFF"/>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endParaRPr lang="en-US" sz="1800" dirty="0">
                        <a:solidFill>
                          <a:srgbClr val="FFFFFF"/>
                        </a:solidFill>
                        <a:latin typeface="Calibri"/>
                        <a:ea typeface="Calibri"/>
                        <a:cs typeface="Times New Roman"/>
                      </a:endParaRPr>
                    </a:p>
                  </a:txBody>
                  <a:tcPr marL="68580" marR="68580" marT="0" marB="0">
                    <a:lnL>
                      <a:noFill/>
                    </a:lnL>
                    <a:lnR>
                      <a:noFill/>
                    </a:lnR>
                    <a:lnT>
                      <a:noFill/>
                    </a:lnT>
                    <a:lnB w="28575" cap="flat" cmpd="sng" algn="ctr">
                      <a:solidFill>
                        <a:srgbClr val="FFFFFF"/>
                      </a:solidFill>
                      <a:prstDash val="solid"/>
                      <a:round/>
                      <a:headEnd type="none" w="med" len="med"/>
                      <a:tailEnd type="none" w="med" len="med"/>
                    </a:lnB>
                    <a:solidFill>
                      <a:srgbClr val="000000"/>
                    </a:solidFill>
                  </a:tcPr>
                </a:tc>
              </a:tr>
              <a:tr h="506724">
                <a:tc>
                  <a:txBody>
                    <a:bodyPr/>
                    <a:lstStyle/>
                    <a:p>
                      <a:pPr marL="0" marR="0">
                        <a:lnSpc>
                          <a:spcPct val="115000"/>
                        </a:lnSpc>
                        <a:spcBef>
                          <a:spcPts val="0"/>
                        </a:spcBef>
                        <a:spcAft>
                          <a:spcPts val="0"/>
                        </a:spcAft>
                      </a:pPr>
                      <a:r>
                        <a:rPr lang="en-US" sz="1800" b="1">
                          <a:solidFill>
                            <a:srgbClr val="FFFFFF"/>
                          </a:solidFill>
                          <a:latin typeface="Calibri"/>
                          <a:ea typeface="Calibri"/>
                          <a:cs typeface="Times New Roman"/>
                        </a:rPr>
                        <a:t>Sind</a:t>
                      </a:r>
                      <a:endParaRPr lang="en-US" sz="1100">
                        <a:solidFill>
                          <a:srgbClr val="FFFFFF"/>
                        </a:solidFill>
                        <a:latin typeface="Calibri"/>
                        <a:ea typeface="Calibri"/>
                        <a:cs typeface="Times New Roman"/>
                      </a:endParaRPr>
                    </a:p>
                  </a:txBody>
                  <a:tcPr marL="68580" marR="68580" marT="0" marB="0">
                    <a:lnL>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a:noFill/>
                    </a:lnB>
                    <a:solidFill>
                      <a:srgbClr val="76923C"/>
                    </a:solidFill>
                  </a:tcPr>
                </a:tc>
                <a:tc>
                  <a:txBody>
                    <a:bodyPr/>
                    <a:lstStyle/>
                    <a:p>
                      <a:pPr marL="0" marR="0">
                        <a:lnSpc>
                          <a:spcPct val="115000"/>
                        </a:lnSpc>
                        <a:spcBef>
                          <a:spcPts val="0"/>
                        </a:spcBef>
                        <a:spcAft>
                          <a:spcPts val="0"/>
                        </a:spcAft>
                      </a:pPr>
                      <a:r>
                        <a:rPr lang="en-US" sz="1800" b="1" dirty="0">
                          <a:solidFill>
                            <a:srgbClr val="FFFFFF"/>
                          </a:solidFill>
                          <a:latin typeface="Calibri"/>
                          <a:ea typeface="Calibri"/>
                          <a:cs typeface="Times New Roman"/>
                        </a:rPr>
                        <a:t>           </a:t>
                      </a:r>
                      <a:r>
                        <a:rPr lang="en-US" sz="1800" i="1" dirty="0">
                          <a:solidFill>
                            <a:srgbClr val="FFFFFF"/>
                          </a:solidFill>
                          <a:latin typeface="Calibri"/>
                          <a:ea typeface="Calibri"/>
                          <a:cs typeface="Times New Roman"/>
                        </a:rPr>
                        <a:t>185,457 million </a:t>
                      </a:r>
                      <a:r>
                        <a:rPr lang="en-US" sz="1800" i="1" dirty="0" err="1" smtClean="0">
                          <a:solidFill>
                            <a:srgbClr val="FFFFFF"/>
                          </a:solidFill>
                          <a:latin typeface="Calibri"/>
                          <a:ea typeface="Calibri"/>
                          <a:cs typeface="Times New Roman"/>
                        </a:rPr>
                        <a:t>tonnes</a:t>
                      </a:r>
                      <a:endParaRPr lang="en-US" sz="1100" dirty="0">
                        <a:solidFill>
                          <a:srgbClr val="FFFFFF"/>
                        </a:solidFill>
                        <a:latin typeface="Calibri"/>
                        <a:ea typeface="Calibri"/>
                        <a:cs typeface="Times New Roman"/>
                      </a:endParaRPr>
                    </a:p>
                  </a:txBody>
                  <a:tcPr marL="68580" marR="68580" marT="0" marB="0">
                    <a:lnL w="28575" cap="flat" cmpd="sng" algn="ctr">
                      <a:solidFill>
                        <a:srgbClr val="FFFFFF"/>
                      </a:solidFill>
                      <a:prstDash val="solid"/>
                      <a:round/>
                      <a:headEnd type="none" w="med" len="med"/>
                      <a:tailEnd type="none" w="med" len="med"/>
                    </a:lnL>
                    <a:lnR>
                      <a:noFill/>
                    </a:lnR>
                    <a:lnT w="28575" cap="flat" cmpd="sng" algn="ctr">
                      <a:solidFill>
                        <a:srgbClr val="FFFFFF"/>
                      </a:solidFill>
                      <a:prstDash val="solid"/>
                      <a:round/>
                      <a:headEnd type="none" w="med" len="med"/>
                      <a:tailEnd type="none" w="med" len="med"/>
                    </a:lnT>
                    <a:lnB>
                      <a:noFill/>
                    </a:lnB>
                    <a:solidFill>
                      <a:srgbClr val="76923C"/>
                    </a:solidFill>
                  </a:tcPr>
                </a:tc>
              </a:tr>
              <a:tr h="489589">
                <a:tc>
                  <a:txBody>
                    <a:bodyPr/>
                    <a:lstStyle/>
                    <a:p>
                      <a:pPr marL="0" marR="0">
                        <a:lnSpc>
                          <a:spcPct val="115000"/>
                        </a:lnSpc>
                        <a:spcBef>
                          <a:spcPts val="0"/>
                        </a:spcBef>
                        <a:spcAft>
                          <a:spcPts val="0"/>
                        </a:spcAft>
                      </a:pPr>
                      <a:r>
                        <a:rPr lang="en-US" sz="1800" b="1">
                          <a:solidFill>
                            <a:srgbClr val="FFFFFF"/>
                          </a:solidFill>
                          <a:latin typeface="Calibri"/>
                          <a:ea typeface="Calibri"/>
                          <a:cs typeface="Times New Roman"/>
                        </a:rPr>
                        <a:t>Punjab</a:t>
                      </a:r>
                      <a:endParaRPr lang="en-US" sz="1100">
                        <a:solidFill>
                          <a:srgbClr val="FFFFFF"/>
                        </a:solidFill>
                        <a:latin typeface="Calibri"/>
                        <a:ea typeface="Calibri"/>
                        <a:cs typeface="Times New Roman"/>
                      </a:endParaRPr>
                    </a:p>
                  </a:txBody>
                  <a:tcPr marL="68580" marR="68580" marT="0" marB="0">
                    <a:lnL>
                      <a:noFill/>
                    </a:lnL>
                    <a:lnR w="28575" cap="flat" cmpd="sng" algn="ctr">
                      <a:solidFill>
                        <a:srgbClr val="FFFFFF"/>
                      </a:solidFill>
                      <a:prstDash val="solid"/>
                      <a:round/>
                      <a:headEnd type="none" w="med" len="med"/>
                      <a:tailEnd type="none" w="med" len="med"/>
                    </a:lnR>
                    <a:lnT>
                      <a:noFill/>
                    </a:lnT>
                    <a:lnB>
                      <a:noFill/>
                    </a:lnB>
                    <a:solidFill>
                      <a:srgbClr val="76923C"/>
                    </a:solidFill>
                  </a:tcPr>
                </a:tc>
                <a:tc>
                  <a:txBody>
                    <a:bodyPr/>
                    <a:lstStyle/>
                    <a:p>
                      <a:pPr marL="0" marR="0">
                        <a:lnSpc>
                          <a:spcPct val="115000"/>
                        </a:lnSpc>
                        <a:spcBef>
                          <a:spcPts val="0"/>
                        </a:spcBef>
                        <a:spcAft>
                          <a:spcPts val="0"/>
                        </a:spcAft>
                      </a:pPr>
                      <a:r>
                        <a:rPr lang="en-US" sz="1800" b="1" dirty="0">
                          <a:solidFill>
                            <a:srgbClr val="FFFFFF"/>
                          </a:solidFill>
                          <a:latin typeface="Calibri"/>
                          <a:ea typeface="Calibri"/>
                          <a:cs typeface="Times New Roman"/>
                        </a:rPr>
                        <a:t>           </a:t>
                      </a:r>
                      <a:r>
                        <a:rPr lang="en-US" sz="1800" i="1" dirty="0">
                          <a:solidFill>
                            <a:srgbClr val="FFFFFF"/>
                          </a:solidFill>
                          <a:latin typeface="Calibri"/>
                          <a:ea typeface="Calibri"/>
                          <a:cs typeface="Times New Roman"/>
                        </a:rPr>
                        <a:t>235 million </a:t>
                      </a:r>
                      <a:r>
                        <a:rPr lang="en-US" sz="1800" i="1" dirty="0" err="1" smtClean="0">
                          <a:solidFill>
                            <a:srgbClr val="FFFFFF"/>
                          </a:solidFill>
                          <a:latin typeface="Calibri"/>
                          <a:ea typeface="Calibri"/>
                          <a:cs typeface="Times New Roman"/>
                        </a:rPr>
                        <a:t>tonnes</a:t>
                      </a:r>
                      <a:endParaRPr lang="en-US" sz="1100" dirty="0">
                        <a:solidFill>
                          <a:srgbClr val="FFFFFF"/>
                        </a:solidFill>
                        <a:latin typeface="Calibri"/>
                        <a:ea typeface="Calibri"/>
                        <a:cs typeface="Times New Roman"/>
                      </a:endParaRPr>
                    </a:p>
                  </a:txBody>
                  <a:tcPr marL="68580" marR="68580" marT="0" marB="0">
                    <a:lnL w="28575" cap="flat" cmpd="sng" algn="ctr">
                      <a:solidFill>
                        <a:srgbClr val="FFFFFF"/>
                      </a:solidFill>
                      <a:prstDash val="solid"/>
                      <a:round/>
                      <a:headEnd type="none" w="med" len="med"/>
                      <a:tailEnd type="none" w="med" len="med"/>
                    </a:lnL>
                    <a:lnR>
                      <a:noFill/>
                    </a:lnR>
                    <a:lnT>
                      <a:noFill/>
                    </a:lnT>
                    <a:lnB>
                      <a:noFill/>
                    </a:lnB>
                    <a:solidFill>
                      <a:srgbClr val="9BBB59"/>
                    </a:solidFill>
                  </a:tcPr>
                </a:tc>
              </a:tr>
              <a:tr h="489589">
                <a:tc>
                  <a:txBody>
                    <a:bodyPr/>
                    <a:lstStyle/>
                    <a:p>
                      <a:pPr marL="0" marR="0">
                        <a:lnSpc>
                          <a:spcPct val="115000"/>
                        </a:lnSpc>
                        <a:spcBef>
                          <a:spcPts val="0"/>
                        </a:spcBef>
                        <a:spcAft>
                          <a:spcPts val="0"/>
                        </a:spcAft>
                      </a:pPr>
                      <a:r>
                        <a:rPr lang="en-US" sz="1800" b="1">
                          <a:solidFill>
                            <a:srgbClr val="FFFFFF"/>
                          </a:solidFill>
                          <a:latin typeface="Calibri"/>
                          <a:ea typeface="Calibri"/>
                          <a:cs typeface="Times New Roman"/>
                        </a:rPr>
                        <a:t>Baluchistan    </a:t>
                      </a:r>
                      <a:endParaRPr lang="en-US" sz="1100">
                        <a:solidFill>
                          <a:srgbClr val="FFFFFF"/>
                        </a:solidFill>
                        <a:latin typeface="Calibri"/>
                        <a:ea typeface="Calibri"/>
                        <a:cs typeface="Times New Roman"/>
                      </a:endParaRPr>
                    </a:p>
                  </a:txBody>
                  <a:tcPr marL="68580" marR="68580" marT="0" marB="0">
                    <a:lnL>
                      <a:noFill/>
                    </a:lnL>
                    <a:lnR w="28575" cap="flat" cmpd="sng" algn="ctr">
                      <a:solidFill>
                        <a:srgbClr val="FFFFFF"/>
                      </a:solidFill>
                      <a:prstDash val="solid"/>
                      <a:round/>
                      <a:headEnd type="none" w="med" len="med"/>
                      <a:tailEnd type="none" w="med" len="med"/>
                    </a:lnR>
                    <a:lnT>
                      <a:noFill/>
                    </a:lnT>
                    <a:lnB>
                      <a:noFill/>
                    </a:lnB>
                    <a:solidFill>
                      <a:srgbClr val="76923C"/>
                    </a:solidFill>
                  </a:tcPr>
                </a:tc>
                <a:tc>
                  <a:txBody>
                    <a:bodyPr/>
                    <a:lstStyle/>
                    <a:p>
                      <a:pPr marL="0" marR="0">
                        <a:lnSpc>
                          <a:spcPct val="115000"/>
                        </a:lnSpc>
                        <a:spcBef>
                          <a:spcPts val="0"/>
                        </a:spcBef>
                        <a:spcAft>
                          <a:spcPts val="0"/>
                        </a:spcAft>
                      </a:pPr>
                      <a:r>
                        <a:rPr lang="en-US" sz="1800" b="1" dirty="0">
                          <a:solidFill>
                            <a:srgbClr val="FFFFFF"/>
                          </a:solidFill>
                          <a:latin typeface="Calibri"/>
                          <a:ea typeface="Calibri"/>
                          <a:cs typeface="Times New Roman"/>
                        </a:rPr>
                        <a:t>           </a:t>
                      </a:r>
                      <a:r>
                        <a:rPr lang="en-US" sz="1800" i="1" dirty="0">
                          <a:solidFill>
                            <a:srgbClr val="FFFFFF"/>
                          </a:solidFill>
                          <a:latin typeface="Calibri"/>
                          <a:ea typeface="Calibri"/>
                          <a:cs typeface="Times New Roman"/>
                        </a:rPr>
                        <a:t>217 million </a:t>
                      </a:r>
                      <a:r>
                        <a:rPr lang="en-US" sz="1800" i="1" dirty="0" err="1" smtClean="0">
                          <a:solidFill>
                            <a:srgbClr val="FFFFFF"/>
                          </a:solidFill>
                          <a:latin typeface="Calibri"/>
                          <a:ea typeface="Calibri"/>
                          <a:cs typeface="Times New Roman"/>
                        </a:rPr>
                        <a:t>tonnes</a:t>
                      </a:r>
                      <a:endParaRPr lang="en-US" sz="1100" dirty="0">
                        <a:solidFill>
                          <a:srgbClr val="FFFFFF"/>
                        </a:solidFill>
                        <a:latin typeface="Calibri"/>
                        <a:ea typeface="Calibri"/>
                        <a:cs typeface="Times New Roman"/>
                      </a:endParaRPr>
                    </a:p>
                  </a:txBody>
                  <a:tcPr marL="68580" marR="68580" marT="0" marB="0">
                    <a:lnL w="28575" cap="flat" cmpd="sng" algn="ctr">
                      <a:solidFill>
                        <a:srgbClr val="FFFFFF"/>
                      </a:solidFill>
                      <a:prstDash val="solid"/>
                      <a:round/>
                      <a:headEnd type="none" w="med" len="med"/>
                      <a:tailEnd type="none" w="med" len="med"/>
                    </a:lnL>
                    <a:lnR>
                      <a:noFill/>
                    </a:lnR>
                    <a:lnT>
                      <a:noFill/>
                    </a:lnT>
                    <a:lnB>
                      <a:noFill/>
                    </a:lnB>
                    <a:solidFill>
                      <a:srgbClr val="76923C"/>
                    </a:solidFill>
                  </a:tcPr>
                </a:tc>
              </a:tr>
              <a:tr h="489589">
                <a:tc>
                  <a:txBody>
                    <a:bodyPr/>
                    <a:lstStyle/>
                    <a:p>
                      <a:pPr marL="0" marR="0">
                        <a:lnSpc>
                          <a:spcPct val="115000"/>
                        </a:lnSpc>
                        <a:spcBef>
                          <a:spcPts val="0"/>
                        </a:spcBef>
                        <a:spcAft>
                          <a:spcPts val="0"/>
                        </a:spcAft>
                      </a:pPr>
                      <a:r>
                        <a:rPr lang="en-US" sz="1800" b="1">
                          <a:solidFill>
                            <a:srgbClr val="FFFFFF"/>
                          </a:solidFill>
                          <a:latin typeface="Calibri"/>
                          <a:ea typeface="Calibri"/>
                          <a:cs typeface="Times New Roman"/>
                        </a:rPr>
                        <a:t>KPK   </a:t>
                      </a:r>
                      <a:endParaRPr lang="en-US" sz="1100">
                        <a:solidFill>
                          <a:srgbClr val="FFFFFF"/>
                        </a:solidFill>
                        <a:latin typeface="Calibri"/>
                        <a:ea typeface="Calibri"/>
                        <a:cs typeface="Times New Roman"/>
                      </a:endParaRPr>
                    </a:p>
                  </a:txBody>
                  <a:tcPr marL="68580" marR="68580" marT="0" marB="0">
                    <a:lnL>
                      <a:noFill/>
                    </a:lnL>
                    <a:lnR w="28575" cap="flat" cmpd="sng" algn="ctr">
                      <a:solidFill>
                        <a:srgbClr val="FFFFFF"/>
                      </a:solidFill>
                      <a:prstDash val="solid"/>
                      <a:round/>
                      <a:headEnd type="none" w="med" len="med"/>
                      <a:tailEnd type="none" w="med" len="med"/>
                    </a:lnR>
                    <a:lnT>
                      <a:noFill/>
                    </a:lnT>
                    <a:lnB>
                      <a:noFill/>
                    </a:lnB>
                    <a:solidFill>
                      <a:srgbClr val="76923C"/>
                    </a:solidFill>
                  </a:tcPr>
                </a:tc>
                <a:tc>
                  <a:txBody>
                    <a:bodyPr/>
                    <a:lstStyle/>
                    <a:p>
                      <a:pPr marL="0" marR="0">
                        <a:lnSpc>
                          <a:spcPct val="115000"/>
                        </a:lnSpc>
                        <a:spcBef>
                          <a:spcPts val="0"/>
                        </a:spcBef>
                        <a:spcAft>
                          <a:spcPts val="0"/>
                        </a:spcAft>
                      </a:pPr>
                      <a:r>
                        <a:rPr lang="en-US" sz="1800" b="1" dirty="0">
                          <a:solidFill>
                            <a:srgbClr val="FFFFFF"/>
                          </a:solidFill>
                          <a:latin typeface="Calibri"/>
                          <a:ea typeface="Calibri"/>
                          <a:cs typeface="Times New Roman"/>
                        </a:rPr>
                        <a:t>           </a:t>
                      </a:r>
                      <a:r>
                        <a:rPr lang="en-US" sz="1800" i="1" dirty="0">
                          <a:solidFill>
                            <a:srgbClr val="FFFFFF"/>
                          </a:solidFill>
                          <a:latin typeface="Calibri"/>
                          <a:ea typeface="Calibri"/>
                          <a:cs typeface="Times New Roman"/>
                        </a:rPr>
                        <a:t>90 million </a:t>
                      </a:r>
                      <a:r>
                        <a:rPr lang="en-US" sz="1800" i="1" dirty="0" err="1" smtClean="0">
                          <a:solidFill>
                            <a:srgbClr val="FFFFFF"/>
                          </a:solidFill>
                          <a:latin typeface="Calibri"/>
                          <a:ea typeface="Calibri"/>
                          <a:cs typeface="Times New Roman"/>
                        </a:rPr>
                        <a:t>tonnes</a:t>
                      </a:r>
                      <a:r>
                        <a:rPr lang="en-US" sz="1800" i="1" dirty="0" smtClean="0">
                          <a:solidFill>
                            <a:srgbClr val="FFFFFF"/>
                          </a:solidFill>
                          <a:latin typeface="Calibri"/>
                          <a:ea typeface="Calibri"/>
                          <a:cs typeface="Times New Roman"/>
                        </a:rPr>
                        <a:t> </a:t>
                      </a:r>
                      <a:endParaRPr lang="en-US" sz="1100" dirty="0">
                        <a:solidFill>
                          <a:srgbClr val="FFFFFF"/>
                        </a:solidFill>
                        <a:latin typeface="Calibri"/>
                        <a:ea typeface="Calibri"/>
                        <a:cs typeface="Times New Roman"/>
                      </a:endParaRPr>
                    </a:p>
                  </a:txBody>
                  <a:tcPr marL="68580" marR="68580" marT="0" marB="0">
                    <a:lnL w="28575" cap="flat" cmpd="sng" algn="ctr">
                      <a:solidFill>
                        <a:srgbClr val="FFFFFF"/>
                      </a:solidFill>
                      <a:prstDash val="solid"/>
                      <a:round/>
                      <a:headEnd type="none" w="med" len="med"/>
                      <a:tailEnd type="none" w="med" len="med"/>
                    </a:lnL>
                    <a:lnR>
                      <a:noFill/>
                    </a:lnR>
                    <a:lnT>
                      <a:noFill/>
                    </a:lnT>
                    <a:lnB>
                      <a:noFill/>
                    </a:lnB>
                    <a:solidFill>
                      <a:srgbClr val="9BBB59"/>
                    </a:solidFill>
                  </a:tcPr>
                </a:tc>
              </a:tr>
              <a:tr h="489589">
                <a:tc>
                  <a:txBody>
                    <a:bodyPr/>
                    <a:lstStyle/>
                    <a:p>
                      <a:pPr marL="0" marR="0">
                        <a:lnSpc>
                          <a:spcPct val="115000"/>
                        </a:lnSpc>
                        <a:spcBef>
                          <a:spcPts val="0"/>
                        </a:spcBef>
                        <a:spcAft>
                          <a:spcPts val="0"/>
                        </a:spcAft>
                      </a:pPr>
                      <a:r>
                        <a:rPr lang="en-US" sz="1800" b="1" dirty="0">
                          <a:solidFill>
                            <a:srgbClr val="FFFFFF"/>
                          </a:solidFill>
                          <a:latin typeface="Calibri"/>
                          <a:ea typeface="Calibri"/>
                          <a:cs typeface="Times New Roman"/>
                        </a:rPr>
                        <a:t>Azad Kashmir</a:t>
                      </a:r>
                      <a:endParaRPr lang="en-US" sz="1100" dirty="0">
                        <a:solidFill>
                          <a:srgbClr val="FFFFFF"/>
                        </a:solidFill>
                        <a:latin typeface="Calibri"/>
                        <a:ea typeface="Calibri"/>
                        <a:cs typeface="Times New Roman"/>
                      </a:endParaRPr>
                    </a:p>
                  </a:txBody>
                  <a:tcPr marL="68580" marR="68580" marT="0" marB="0">
                    <a:lnL>
                      <a:noFill/>
                    </a:lnL>
                    <a:lnR w="28575" cap="flat" cmpd="sng" algn="ctr">
                      <a:solidFill>
                        <a:srgbClr val="FFFFFF"/>
                      </a:solidFill>
                      <a:prstDash val="solid"/>
                      <a:round/>
                      <a:headEnd type="none" w="med" len="med"/>
                      <a:tailEnd type="none" w="med" len="med"/>
                    </a:lnR>
                    <a:lnT>
                      <a:noFill/>
                    </a:lnT>
                    <a:lnB>
                      <a:noFill/>
                    </a:lnB>
                    <a:solidFill>
                      <a:srgbClr val="76923C"/>
                    </a:solidFill>
                  </a:tcPr>
                </a:tc>
                <a:tc>
                  <a:txBody>
                    <a:bodyPr/>
                    <a:lstStyle/>
                    <a:p>
                      <a:pPr marL="0" marR="0">
                        <a:lnSpc>
                          <a:spcPct val="115000"/>
                        </a:lnSpc>
                        <a:spcBef>
                          <a:spcPts val="0"/>
                        </a:spcBef>
                        <a:spcAft>
                          <a:spcPts val="0"/>
                        </a:spcAft>
                      </a:pPr>
                      <a:r>
                        <a:rPr lang="en-US" sz="1800" i="1" dirty="0">
                          <a:solidFill>
                            <a:srgbClr val="FFFFFF"/>
                          </a:solidFill>
                          <a:latin typeface="Calibri"/>
                          <a:ea typeface="Calibri"/>
                          <a:cs typeface="Times New Roman"/>
                        </a:rPr>
                        <a:t>           9 million </a:t>
                      </a:r>
                      <a:r>
                        <a:rPr lang="en-US" sz="1800" i="1" dirty="0" err="1" smtClean="0">
                          <a:solidFill>
                            <a:srgbClr val="FFFFFF"/>
                          </a:solidFill>
                          <a:latin typeface="Calibri"/>
                          <a:ea typeface="Calibri"/>
                          <a:cs typeface="Times New Roman"/>
                        </a:rPr>
                        <a:t>tonnes</a:t>
                      </a:r>
                      <a:endParaRPr lang="en-US" sz="1100" dirty="0">
                        <a:solidFill>
                          <a:srgbClr val="FFFFFF"/>
                        </a:solidFill>
                        <a:latin typeface="Calibri"/>
                        <a:ea typeface="Calibri"/>
                        <a:cs typeface="Times New Roman"/>
                      </a:endParaRPr>
                    </a:p>
                  </a:txBody>
                  <a:tcPr marL="68580" marR="68580" marT="0" marB="0">
                    <a:lnL w="28575" cap="flat" cmpd="sng" algn="ctr">
                      <a:solidFill>
                        <a:srgbClr val="FFFFFF"/>
                      </a:solidFill>
                      <a:prstDash val="solid"/>
                      <a:round/>
                      <a:headEnd type="none" w="med" len="med"/>
                      <a:tailEnd type="none" w="med" len="med"/>
                    </a:lnL>
                    <a:lnR>
                      <a:noFill/>
                    </a:lnR>
                    <a:lnT>
                      <a:noFill/>
                    </a:lnT>
                    <a:lnB>
                      <a:noFill/>
                    </a:lnB>
                    <a:solidFill>
                      <a:srgbClr val="76923C"/>
                    </a:solidFill>
                  </a:tcPr>
                </a:tc>
              </a:tr>
            </a:tbl>
          </a:graphicData>
        </a:graphic>
      </p:graphicFrame>
      <p:sp>
        <p:nvSpPr>
          <p:cNvPr id="1536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0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 name="TextBox 19"/>
          <p:cNvSpPr txBox="1"/>
          <p:nvPr/>
        </p:nvSpPr>
        <p:spPr>
          <a:xfrm>
            <a:off x="0" y="1371600"/>
            <a:ext cx="9144000"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400" b="1" dirty="0" smtClean="0">
                <a:solidFill>
                  <a:schemeClr val="tx1"/>
                </a:solidFill>
                <a:latin typeface="Times New Roman" pitchFamily="18" charset="0"/>
                <a:cs typeface="Times New Roman" pitchFamily="18" charset="0"/>
              </a:rPr>
              <a:t>COAL AVAILABILITY IN PAKISTAN</a:t>
            </a:r>
            <a:endParaRPr lang="en-US" sz="2400" b="1" dirty="0">
              <a:solidFill>
                <a:schemeClr val="tx1"/>
              </a:solidFill>
              <a:latin typeface="Times New Roman" pitchFamily="18" charset="0"/>
              <a:cs typeface="Times New Roman" pitchFamily="18" charset="0"/>
            </a:endParaRPr>
          </a:p>
        </p:txBody>
      </p:sp>
      <p:pic>
        <p:nvPicPr>
          <p:cNvPr id="23" name="Picture 9" descr="C:\Documents and Settings\inbd\Desktop\C.W.S GROUP\Photos &amp; Graph\header_about_us_new.jpg"/>
          <p:cNvPicPr>
            <a:picLocks noChangeAspect="1" noChangeArrowheads="1"/>
          </p:cNvPicPr>
          <p:nvPr/>
        </p:nvPicPr>
        <p:blipFill>
          <a:blip r:embed="rId4" cstate="print"/>
          <a:srcRect/>
          <a:stretch>
            <a:fillRect/>
          </a:stretch>
        </p:blipFill>
        <p:spPr bwMode="auto">
          <a:xfrm>
            <a:off x="0" y="0"/>
            <a:ext cx="2405743" cy="1219200"/>
          </a:xfrm>
          <a:prstGeom prst="rect">
            <a:avLst/>
          </a:prstGeom>
          <a:noFill/>
        </p:spPr>
      </p:pic>
      <p:pic>
        <p:nvPicPr>
          <p:cNvPr id="24" name="Picture 12" descr="C:\Documents and Settings\inbd\Desktop\C.W.S GROUP\Photos &amp; Graph\network_small.jpg"/>
          <p:cNvPicPr>
            <a:picLocks noChangeAspect="1" noChangeArrowheads="1"/>
          </p:cNvPicPr>
          <p:nvPr/>
        </p:nvPicPr>
        <p:blipFill>
          <a:blip r:embed="rId5" cstate="print"/>
          <a:srcRect/>
          <a:stretch>
            <a:fillRect/>
          </a:stretch>
        </p:blipFill>
        <p:spPr bwMode="auto">
          <a:xfrm>
            <a:off x="2397578" y="0"/>
            <a:ext cx="2479222" cy="1219200"/>
          </a:xfrm>
          <a:prstGeom prst="rect">
            <a:avLst/>
          </a:prstGeom>
          <a:noFill/>
        </p:spPr>
      </p:pic>
      <p:pic>
        <p:nvPicPr>
          <p:cNvPr id="25" name="Picture 18" descr="C:\Documents and Settings\inbd\Desktop\PSO Project\Wallpapers\8.jpg"/>
          <p:cNvPicPr>
            <a:picLocks noChangeAspect="1" noChangeArrowheads="1"/>
          </p:cNvPicPr>
          <p:nvPr/>
        </p:nvPicPr>
        <p:blipFill>
          <a:blip r:embed="rId6" cstate="print"/>
          <a:srcRect/>
          <a:stretch>
            <a:fillRect/>
          </a:stretch>
        </p:blipFill>
        <p:spPr bwMode="auto">
          <a:xfrm>
            <a:off x="4806820" y="0"/>
            <a:ext cx="2279779" cy="1219200"/>
          </a:xfrm>
          <a:prstGeom prst="rect">
            <a:avLst/>
          </a:prstGeom>
          <a:noFill/>
        </p:spPr>
      </p:pic>
      <p:pic>
        <p:nvPicPr>
          <p:cNvPr id="26" name="Picture 25"/>
          <p:cNvPicPr/>
          <p:nvPr/>
        </p:nvPicPr>
        <p:blipFill>
          <a:blip r:embed="rId7" cstate="print"/>
          <a:srcRect/>
          <a:stretch>
            <a:fillRect/>
          </a:stretch>
        </p:blipFill>
        <p:spPr bwMode="auto">
          <a:xfrm>
            <a:off x="7068910" y="0"/>
            <a:ext cx="2075090" cy="1219200"/>
          </a:xfrm>
          <a:prstGeom prst="rect">
            <a:avLst/>
          </a:prstGeom>
          <a:noFill/>
          <a:ln w="9525">
            <a:noFill/>
            <a:miter lim="800000"/>
            <a:headEnd/>
            <a:tailEnd/>
          </a:ln>
        </p:spPr>
      </p:pic>
      <p:sp>
        <p:nvSpPr>
          <p:cNvPr id="21" name="Down Arrow 20">
            <a:hlinkClick r:id="rId8" action="ppaction://hlinksldjump"/>
          </p:cNvPr>
          <p:cNvSpPr/>
          <p:nvPr/>
        </p:nvSpPr>
        <p:spPr bwMode="auto">
          <a:xfrm flipV="1">
            <a:off x="8305800" y="1905000"/>
            <a:ext cx="457200" cy="6096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9022205.PNG"/>
          <p:cNvPicPr>
            <a:picLocks noGrp="1" noChangeAspect="1"/>
          </p:cNvPicPr>
          <p:nvPr>
            <p:ph idx="1"/>
          </p:nvPr>
        </p:nvPicPr>
        <p:blipFill>
          <a:blip r:embed="rId2">
            <a:lum bright="-2000" contrast="-4000"/>
          </a:blip>
          <a:stretch>
            <a:fillRect/>
          </a:stretch>
        </p:blipFill>
        <p:spPr>
          <a:xfrm>
            <a:off x="0" y="0"/>
            <a:ext cx="9144001" cy="6858000"/>
          </a:xfr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Content Placeholder 3" descr="peak oil.png"/>
          <p:cNvPicPr>
            <a:picLocks noGrp="1" noChangeAspect="1"/>
          </p:cNvPicPr>
          <p:nvPr>
            <p:ph idx="1"/>
          </p:nvPr>
        </p:nvPicPr>
        <p:blipFill>
          <a:blip r:embed="rId2" cstate="print"/>
          <a:srcRect/>
          <a:stretch>
            <a:fillRect/>
          </a:stretch>
        </p:blipFill>
        <p:spPr>
          <a:xfrm>
            <a:off x="0" y="0"/>
            <a:ext cx="9144000" cy="65532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z="2800" b="1" dirty="0" smtClean="0"/>
              <a:t>PEAK OIL</a:t>
            </a:r>
            <a:endParaRPr lang="en-US" sz="2800" b="1" dirty="0"/>
          </a:p>
        </p:txBody>
      </p:sp>
      <p:pic>
        <p:nvPicPr>
          <p:cNvPr id="1026" name="Picture 2" descr="C:\Documents and Settings\hfarooq\Desktop\1.bmp"/>
          <p:cNvPicPr>
            <a:picLocks noChangeAspect="1" noChangeArrowheads="1"/>
          </p:cNvPicPr>
          <p:nvPr/>
        </p:nvPicPr>
        <p:blipFill>
          <a:blip r:embed="rId3" cstate="print"/>
          <a:srcRect/>
          <a:stretch>
            <a:fillRect/>
          </a:stretch>
        </p:blipFill>
        <p:spPr bwMode="auto">
          <a:xfrm>
            <a:off x="0" y="1295400"/>
            <a:ext cx="9144000" cy="5219700"/>
          </a:xfrm>
          <a:prstGeom prst="rect">
            <a:avLst/>
          </a:prstGeom>
          <a:noFill/>
        </p:spPr>
      </p:pic>
      <p:sp>
        <p:nvSpPr>
          <p:cNvPr id="5" name="Down Arrow 4"/>
          <p:cNvSpPr/>
          <p:nvPr/>
        </p:nvSpPr>
        <p:spPr bwMode="auto">
          <a:xfrm rot="18100409">
            <a:off x="7344231" y="1893686"/>
            <a:ext cx="169680" cy="3070136"/>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kistan energy situation.jpg"/>
          <p:cNvPicPr>
            <a:picLocks noChangeAspect="1"/>
          </p:cNvPicPr>
          <p:nvPr/>
        </p:nvPicPr>
        <p:blipFill>
          <a:blip r:embed="rId2"/>
          <a:stretch>
            <a:fillRect/>
          </a:stretch>
        </p:blipFill>
        <p:spPr>
          <a:xfrm>
            <a:off x="1066800" y="1219200"/>
            <a:ext cx="7896287" cy="5334000"/>
          </a:xfrm>
          <a:prstGeom prst="rect">
            <a:avLst/>
          </a:prstGeom>
        </p:spPr>
      </p:pic>
      <p:sp>
        <p:nvSpPr>
          <p:cNvPr id="7" name="Title 1"/>
          <p:cNvSpPr>
            <a:spLocks noGrp="1"/>
          </p:cNvSpPr>
          <p:nvPr>
            <p:ph type="title"/>
          </p:nvPr>
        </p:nvSpPr>
        <p:spPr>
          <a:xfrm>
            <a:off x="1066800" y="914400"/>
            <a:ext cx="5029200" cy="990600"/>
          </a:xfrm>
        </p:spPr>
        <p:txBody>
          <a:bodyPr/>
          <a:lstStyle/>
          <a:p>
            <a:pPr algn="l"/>
            <a:r>
              <a:rPr lang="en-US" sz="2800" b="1" dirty="0" smtClean="0">
                <a:solidFill>
                  <a:schemeClr val="bg1"/>
                </a:solidFill>
              </a:rPr>
              <a:t>Pakistan Energy Situation</a:t>
            </a:r>
            <a:endParaRPr lang="en-US" sz="2800" b="1" dirty="0">
              <a:solidFill>
                <a:schemeClr val="bg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z="2800" b="1" dirty="0" smtClean="0"/>
              <a:t>      POWER DEMAND AND SUPPLY POSITION</a:t>
            </a:r>
            <a:endParaRPr lang="en-US" sz="2800" b="1" dirty="0"/>
          </a:p>
        </p:txBody>
      </p:sp>
      <p:graphicFrame>
        <p:nvGraphicFramePr>
          <p:cNvPr id="4" name="Content Placeholder 3"/>
          <p:cNvGraphicFramePr>
            <a:graphicFrameLocks noGrp="1"/>
          </p:cNvGraphicFramePr>
          <p:nvPr>
            <p:ph idx="1"/>
          </p:nvPr>
        </p:nvGraphicFramePr>
        <p:xfrm>
          <a:off x="685800" y="1981200"/>
          <a:ext cx="7772400" cy="2133599"/>
        </p:xfrm>
        <a:graphic>
          <a:graphicData uri="http://schemas.openxmlformats.org/drawingml/2006/table">
            <a:tbl>
              <a:tblPr firstRow="1" bandRow="1">
                <a:tableStyleId>{5C22544A-7EE6-4342-B048-85BDC9FD1C3A}</a:tableStyleId>
              </a:tblPr>
              <a:tblGrid>
                <a:gridCol w="1943100"/>
                <a:gridCol w="1943100"/>
                <a:gridCol w="1943100"/>
                <a:gridCol w="1943100"/>
              </a:tblGrid>
              <a:tr h="779228">
                <a:tc>
                  <a:txBody>
                    <a:bodyPr/>
                    <a:lstStyle/>
                    <a:p>
                      <a:pPr algn="ctr"/>
                      <a:r>
                        <a:rPr lang="en-US" dirty="0" smtClean="0"/>
                        <a:t>Year ( Year ending 30</a:t>
                      </a:r>
                      <a:r>
                        <a:rPr lang="en-US" baseline="30000" dirty="0" smtClean="0"/>
                        <a:t>th</a:t>
                      </a:r>
                      <a:r>
                        <a:rPr lang="en-US" dirty="0" smtClean="0"/>
                        <a:t> June)</a:t>
                      </a:r>
                      <a:endParaRPr lang="en-US" dirty="0"/>
                    </a:p>
                  </a:txBody>
                  <a:tcPr/>
                </a:tc>
                <a:tc>
                  <a:txBody>
                    <a:bodyPr/>
                    <a:lstStyle/>
                    <a:p>
                      <a:pPr algn="ctr"/>
                      <a:r>
                        <a:rPr lang="en-US" dirty="0" smtClean="0"/>
                        <a:t>Firm Supply (MW)</a:t>
                      </a:r>
                      <a:endParaRPr lang="en-US" dirty="0"/>
                    </a:p>
                  </a:txBody>
                  <a:tcPr/>
                </a:tc>
                <a:tc>
                  <a:txBody>
                    <a:bodyPr/>
                    <a:lstStyle/>
                    <a:p>
                      <a:pPr algn="ctr"/>
                      <a:r>
                        <a:rPr lang="en-US" dirty="0" smtClean="0"/>
                        <a:t>Peak Demand (MW)</a:t>
                      </a:r>
                      <a:endParaRPr lang="en-US" dirty="0"/>
                    </a:p>
                  </a:txBody>
                  <a:tcPr/>
                </a:tc>
                <a:tc>
                  <a:txBody>
                    <a:bodyPr/>
                    <a:lstStyle/>
                    <a:p>
                      <a:pPr algn="ctr"/>
                      <a:r>
                        <a:rPr lang="en-US" dirty="0" smtClean="0"/>
                        <a:t>Surplus/Deficit</a:t>
                      </a:r>
                      <a:r>
                        <a:rPr lang="en-US" baseline="0" dirty="0" smtClean="0"/>
                        <a:t> (MW)</a:t>
                      </a:r>
                      <a:endParaRPr lang="en-US" dirty="0"/>
                    </a:p>
                  </a:txBody>
                  <a:tcPr/>
                </a:tc>
              </a:tr>
              <a:tr h="451457">
                <a:tc>
                  <a:txBody>
                    <a:bodyPr/>
                    <a:lstStyle/>
                    <a:p>
                      <a:pPr algn="ctr"/>
                      <a:r>
                        <a:rPr lang="en-US" dirty="0" smtClean="0"/>
                        <a:t>2008</a:t>
                      </a:r>
                      <a:endParaRPr lang="en-US" dirty="0"/>
                    </a:p>
                  </a:txBody>
                  <a:tcPr/>
                </a:tc>
                <a:tc>
                  <a:txBody>
                    <a:bodyPr/>
                    <a:lstStyle/>
                    <a:p>
                      <a:pPr algn="ctr"/>
                      <a:r>
                        <a:rPr lang="en-US" dirty="0" smtClean="0"/>
                        <a:t>15,055</a:t>
                      </a:r>
                      <a:endParaRPr lang="en-US" dirty="0"/>
                    </a:p>
                  </a:txBody>
                  <a:tcPr/>
                </a:tc>
                <a:tc>
                  <a:txBody>
                    <a:bodyPr/>
                    <a:lstStyle/>
                    <a:p>
                      <a:pPr algn="ctr"/>
                      <a:r>
                        <a:rPr lang="en-US" dirty="0" smtClean="0"/>
                        <a:t>17,689</a:t>
                      </a:r>
                      <a:endParaRPr lang="en-US" dirty="0"/>
                    </a:p>
                  </a:txBody>
                  <a:tcPr/>
                </a:tc>
                <a:tc>
                  <a:txBody>
                    <a:bodyPr/>
                    <a:lstStyle/>
                    <a:p>
                      <a:pPr algn="ctr"/>
                      <a:r>
                        <a:rPr lang="en-US" dirty="0" smtClean="0"/>
                        <a:t>(2634)</a:t>
                      </a:r>
                      <a:endParaRPr lang="en-US" dirty="0"/>
                    </a:p>
                  </a:txBody>
                  <a:tcPr/>
                </a:tc>
              </a:tr>
              <a:tr h="451457">
                <a:tc>
                  <a:txBody>
                    <a:bodyPr/>
                    <a:lstStyle/>
                    <a:p>
                      <a:pPr algn="ctr"/>
                      <a:r>
                        <a:rPr lang="en-US" dirty="0" smtClean="0"/>
                        <a:t>2009</a:t>
                      </a:r>
                      <a:endParaRPr lang="en-US" dirty="0"/>
                    </a:p>
                  </a:txBody>
                  <a:tcPr/>
                </a:tc>
                <a:tc>
                  <a:txBody>
                    <a:bodyPr/>
                    <a:lstStyle/>
                    <a:p>
                      <a:pPr algn="ctr"/>
                      <a:r>
                        <a:rPr lang="en-US" dirty="0" smtClean="0"/>
                        <a:t>15,055</a:t>
                      </a:r>
                      <a:endParaRPr lang="en-US" dirty="0"/>
                    </a:p>
                  </a:txBody>
                  <a:tcPr/>
                </a:tc>
                <a:tc>
                  <a:txBody>
                    <a:bodyPr/>
                    <a:lstStyle/>
                    <a:p>
                      <a:pPr algn="ctr"/>
                      <a:r>
                        <a:rPr lang="en-US" dirty="0" smtClean="0"/>
                        <a:t>19,080</a:t>
                      </a:r>
                      <a:endParaRPr lang="en-US" dirty="0"/>
                    </a:p>
                  </a:txBody>
                  <a:tcPr/>
                </a:tc>
                <a:tc>
                  <a:txBody>
                    <a:bodyPr/>
                    <a:lstStyle/>
                    <a:p>
                      <a:pPr algn="ctr"/>
                      <a:r>
                        <a:rPr lang="en-US" dirty="0" smtClean="0"/>
                        <a:t>(4025)</a:t>
                      </a:r>
                      <a:endParaRPr lang="en-US" dirty="0"/>
                    </a:p>
                  </a:txBody>
                  <a:tcPr/>
                </a:tc>
              </a:tr>
              <a:tr h="451457">
                <a:tc>
                  <a:txBody>
                    <a:bodyPr/>
                    <a:lstStyle/>
                    <a:p>
                      <a:pPr algn="ctr"/>
                      <a:r>
                        <a:rPr lang="en-US" dirty="0" smtClean="0"/>
                        <a:t>2010</a:t>
                      </a:r>
                      <a:endParaRPr lang="en-US" dirty="0"/>
                    </a:p>
                  </a:txBody>
                  <a:tcPr/>
                </a:tc>
                <a:tc>
                  <a:txBody>
                    <a:bodyPr/>
                    <a:lstStyle/>
                    <a:p>
                      <a:pPr algn="ctr"/>
                      <a:r>
                        <a:rPr lang="en-US" dirty="0" smtClean="0"/>
                        <a:t>15,055</a:t>
                      </a:r>
                      <a:endParaRPr lang="en-US" dirty="0"/>
                    </a:p>
                  </a:txBody>
                  <a:tcPr/>
                </a:tc>
                <a:tc>
                  <a:txBody>
                    <a:bodyPr/>
                    <a:lstStyle/>
                    <a:p>
                      <a:pPr algn="ctr"/>
                      <a:r>
                        <a:rPr lang="en-US" dirty="0" smtClean="0"/>
                        <a:t>20,584</a:t>
                      </a:r>
                      <a:endParaRPr lang="en-US" dirty="0"/>
                    </a:p>
                  </a:txBody>
                  <a:tcPr/>
                </a:tc>
                <a:tc>
                  <a:txBody>
                    <a:bodyPr/>
                    <a:lstStyle/>
                    <a:p>
                      <a:pPr algn="ctr"/>
                      <a:r>
                        <a:rPr lang="en-US" dirty="0" smtClean="0"/>
                        <a:t>(5,529)</a:t>
                      </a:r>
                      <a:endParaRPr lang="en-US" dirty="0"/>
                    </a:p>
                  </a:txBody>
                  <a:tcPr/>
                </a:tc>
              </a:tr>
            </a:tbl>
          </a:graphicData>
        </a:graphic>
      </p:graphicFrame>
      <p:sp>
        <p:nvSpPr>
          <p:cNvPr id="5" name="TextBox 4"/>
          <p:cNvSpPr txBox="1"/>
          <p:nvPr/>
        </p:nvSpPr>
        <p:spPr>
          <a:xfrm>
            <a:off x="685800" y="4495800"/>
            <a:ext cx="7742491" cy="461665"/>
          </a:xfrm>
          <a:prstGeom prst="rect">
            <a:avLst/>
          </a:prstGeom>
          <a:noFill/>
        </p:spPr>
        <p:txBody>
          <a:bodyPr wrap="square" rtlCol="0">
            <a:spAutoFit/>
          </a:bodyPr>
          <a:lstStyle/>
          <a:p>
            <a:pPr algn="r">
              <a:buFont typeface="Arial" charset="0"/>
              <a:buChar char="•"/>
            </a:pPr>
            <a:r>
              <a:rPr lang="en-US" sz="1200" dirty="0" smtClean="0"/>
              <a:t>Electricity load shedding in the spring of 2011 reached more than 6,000 MW primarily due to fuel supply constraints.</a:t>
            </a:r>
          </a:p>
          <a:p>
            <a:pPr lvl="7" algn="r"/>
            <a:r>
              <a:rPr lang="en-US" sz="1200" dirty="0" smtClean="0"/>
              <a:t>		Planning Commission of Pakistan </a:t>
            </a:r>
            <a:endParaRPr lang="en-US" sz="12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AEDB 11.10">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PMY-Israrullah Zehri (05.03.11)</Template>
  <TotalTime>945</TotalTime>
  <Words>1906</Words>
  <Application>Microsoft Office PowerPoint</Application>
  <PresentationFormat>On-screen Show (4:3)</PresentationFormat>
  <Paragraphs>428</Paragraphs>
  <Slides>59</Slides>
  <Notes>23</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AEDB 11.10</vt:lpstr>
      <vt:lpstr>Slide 1</vt:lpstr>
      <vt:lpstr>OUTLINE OF PRESENTATION</vt:lpstr>
      <vt:lpstr>Slide 3</vt:lpstr>
      <vt:lpstr> WORLD MARKETED ENERGY USE BY FUEL TYPE </vt:lpstr>
      <vt:lpstr>Slide 5</vt:lpstr>
      <vt:lpstr>Slide 6</vt:lpstr>
      <vt:lpstr>PEAK OIL</vt:lpstr>
      <vt:lpstr>Pakistan Energy Situation</vt:lpstr>
      <vt:lpstr>      POWER DEMAND AND SUPPLY POSITION</vt:lpstr>
      <vt:lpstr>PRIMARY ENERGY SUPPLIES BY SOURCE 2009-10</vt:lpstr>
      <vt:lpstr>Slide 11</vt:lpstr>
      <vt:lpstr>NATURAL GAS CONSUMPTION BY SECTOR 2009-10</vt:lpstr>
      <vt:lpstr>COAL CONSUMPTION BY SECTOR  2009-10</vt:lpstr>
      <vt:lpstr>Slide 14</vt:lpstr>
      <vt:lpstr>Slide 15</vt:lpstr>
      <vt:lpstr>Energy crises has lead to tremendous opportunity for Alternate Energy Sources</vt:lpstr>
      <vt:lpstr>AVAILABLE ALTERNATIVE ENERGY SOURCES</vt:lpstr>
      <vt:lpstr>MAJOR ENERGY CONSUMERS</vt:lpstr>
      <vt:lpstr>PETROLEUM PRODUCT CONSUMPTION IN TRANSPORT SECTOR 2009-10</vt:lpstr>
      <vt:lpstr>Can Consumption of THIS HSD be fulfilled indigenously?? </vt:lpstr>
      <vt:lpstr>TYPES OF BIOFUEL</vt:lpstr>
      <vt:lpstr>BIODIESEL POTENTIAL IN PAKISTAN</vt:lpstr>
      <vt:lpstr>BIODIESEL</vt:lpstr>
      <vt:lpstr>BENEFITS OF BIODIESEL</vt:lpstr>
      <vt:lpstr>BENEFITS OF BIODIESEL</vt:lpstr>
      <vt:lpstr>SOURCES OF BIODIESEL</vt:lpstr>
      <vt:lpstr>Slide 27</vt:lpstr>
      <vt:lpstr>FOCUS OF PSO</vt:lpstr>
      <vt:lpstr>OBJECTIVE</vt:lpstr>
      <vt:lpstr>GoP’s DIRECTIVES</vt:lpstr>
      <vt:lpstr>GoP / ECC’s INCENTIVES</vt:lpstr>
      <vt:lpstr>SCOPE FOR BIODIESEL</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       POWER SECTOR - TOTAL INSTALLED CAPACITY</vt:lpstr>
      <vt:lpstr>PAKISTAN’S RENEWABLE ENERGY POTENTIAL </vt:lpstr>
      <vt:lpstr>WIND ENERGY IN PAKISTAN</vt:lpstr>
      <vt:lpstr>SOLAR ENERGY IN PAKISTAN</vt:lpstr>
      <vt:lpstr>       BIOMASS/WASTE POTENTIAL IN PAKISTAN</vt:lpstr>
      <vt:lpstr>Slide 58</vt:lpstr>
      <vt:lpstr>Slide 59</vt:lpstr>
    </vt:vector>
  </TitlesOfParts>
  <Company>PSO House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hfarooq</dc:creator>
  <cp:lastModifiedBy>auhaque</cp:lastModifiedBy>
  <cp:revision>102</cp:revision>
  <dcterms:created xsi:type="dcterms:W3CDTF">2011-04-27T05:45:23Z</dcterms:created>
  <dcterms:modified xsi:type="dcterms:W3CDTF">2012-02-23T05:16:06Z</dcterms:modified>
</cp:coreProperties>
</file>